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02" r:id="rId3"/>
    <p:sldId id="257" r:id="rId4"/>
    <p:sldId id="259" r:id="rId5"/>
    <p:sldId id="272" r:id="rId6"/>
    <p:sldId id="301" r:id="rId7"/>
    <p:sldId id="261" r:id="rId8"/>
    <p:sldId id="304" r:id="rId9"/>
    <p:sldId id="303" r:id="rId10"/>
    <p:sldId id="305" r:id="rId11"/>
    <p:sldId id="306" r:id="rId12"/>
    <p:sldId id="313" r:id="rId13"/>
    <p:sldId id="314" r:id="rId14"/>
    <p:sldId id="315" r:id="rId15"/>
    <p:sldId id="316" r:id="rId16"/>
    <p:sldId id="308" r:id="rId17"/>
    <p:sldId id="309" r:id="rId18"/>
    <p:sldId id="311" r:id="rId19"/>
    <p:sldId id="317" r:id="rId20"/>
    <p:sldId id="300" r:id="rId2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CFF"/>
    <a:srgbClr val="314198"/>
    <a:srgbClr val="314197"/>
    <a:srgbClr val="E606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DE9C1-E2ED-40D5-A381-6DF189D825C1}" v="439" dt="2020-05-05T15:14:21.371"/>
    <p1510:client id="{0447BC4C-92C2-4947-8144-8ADE90D86C85}" v="10" dt="2020-05-05T12:50:30.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9" autoAdjust="0"/>
  </p:normalViewPr>
  <p:slideViewPr>
    <p:cSldViewPr snapToGrid="0" snapToObjects="1">
      <p:cViewPr varScale="1">
        <p:scale>
          <a:sx n="71" d="100"/>
          <a:sy n="71" d="100"/>
        </p:scale>
        <p:origin x="1068" y="56"/>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3AAF26-E316-664F-8A67-3F5FBFD517C9}" type="datetimeFigureOut">
              <a:rPr lang="en-US" smtClean="0"/>
              <a:t>1/18/2021</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1B8A8F-6A3D-1743-BD60-3073EB6E8383}" type="slidenum">
              <a:rPr lang="en-US" smtClean="0"/>
              <a:t>‹#›</a:t>
            </a:fld>
            <a:endParaRPr lang="en-US"/>
          </a:p>
        </p:txBody>
      </p:sp>
    </p:spTree>
    <p:extLst>
      <p:ext uri="{BB962C8B-B14F-4D97-AF65-F5344CB8AC3E}">
        <p14:creationId xmlns:p14="http://schemas.microsoft.com/office/powerpoint/2010/main" val="34671013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Bold"/>
                <a:cs typeface="Lato Bold"/>
              </a:rPr>
              <a:t>DO I HAVE TASKS, ROLES AND RESPONSIBILITIES? </a:t>
            </a:r>
            <a:r>
              <a:rPr lang="en-US" dirty="0">
                <a:solidFill>
                  <a:srgbClr val="FF0000"/>
                </a:solidFill>
                <a:latin typeface="Lato Bold"/>
                <a:cs typeface="Lato Bold"/>
              </a:rPr>
              <a:t>(info about Committees and Task Forces)</a:t>
            </a:r>
            <a:endParaRPr lang="en-US" dirty="0">
              <a:latin typeface="Lato Bold"/>
              <a:cs typeface="Lato Bold"/>
            </a:endParaRPr>
          </a:p>
          <a:p>
            <a:endParaRPr lang="en-US" dirty="0">
              <a:latin typeface="Lato Bold"/>
              <a:cs typeface="Lato Bold"/>
            </a:endParaRPr>
          </a:p>
          <a:p>
            <a:r>
              <a:rPr lang="en-US" dirty="0">
                <a:latin typeface="Lato Bold"/>
                <a:cs typeface="Lato Bold"/>
              </a:rPr>
              <a:t>AM I PRESENT AT MEETINGS AND EVENTS? </a:t>
            </a:r>
            <a:r>
              <a:rPr lang="en-US" dirty="0">
                <a:solidFill>
                  <a:srgbClr val="FF0000"/>
                </a:solidFill>
                <a:latin typeface="Lato Bold"/>
                <a:cs typeface="Lato Bold"/>
              </a:rPr>
              <a:t>(Recommendation about club meeting schedules)</a:t>
            </a:r>
            <a:endParaRPr lang="en-US" dirty="0">
              <a:latin typeface="Lato Bold"/>
              <a:cs typeface="Lato Bold"/>
            </a:endParaRPr>
          </a:p>
          <a:p>
            <a:endParaRPr lang="en-US" dirty="0">
              <a:latin typeface="Lato Bold"/>
              <a:cs typeface="Lato Bold"/>
            </a:endParaRPr>
          </a:p>
          <a:p>
            <a:r>
              <a:rPr lang="en-US" dirty="0">
                <a:solidFill>
                  <a:srgbClr val="FF0000"/>
                </a:solidFill>
                <a:latin typeface="Lato Bold"/>
                <a:cs typeface="Lato Bold"/>
              </a:rPr>
              <a:t>DO I USE MY EXPERIENCE AND NETWORKS TO HELP THE ACTIVITIES OF MY CLUB?</a:t>
            </a:r>
          </a:p>
          <a:p>
            <a:endParaRPr lang="en-US" dirty="0">
              <a:latin typeface="Lato Bold"/>
              <a:cs typeface="Lato Bold"/>
            </a:endParaRPr>
          </a:p>
          <a:p>
            <a:r>
              <a:rPr lang="en-US" dirty="0">
                <a:latin typeface="Lato Bold"/>
                <a:cs typeface="Lato Bold"/>
              </a:rPr>
              <a:t>DO I ENCOURAGE PARTICIPATION OF OTHER </a:t>
            </a:r>
            <a:r>
              <a:rPr lang="en-US" dirty="0">
                <a:solidFill>
                  <a:srgbClr val="FF0000"/>
                </a:solidFill>
                <a:latin typeface="Lato Bold"/>
                <a:cs typeface="Lato Bold"/>
              </a:rPr>
              <a:t>CLUB </a:t>
            </a:r>
            <a:r>
              <a:rPr lang="en-US" dirty="0">
                <a:latin typeface="Lato Bold"/>
                <a:cs typeface="Lato Bold"/>
              </a:rPr>
              <a:t>MEMBERS? (</a:t>
            </a:r>
            <a:r>
              <a:rPr lang="en-US" dirty="0">
                <a:solidFill>
                  <a:srgbClr val="FF0000"/>
                </a:solidFill>
                <a:latin typeface="Lato Bold"/>
                <a:cs typeface="Lato Bold"/>
              </a:rPr>
              <a:t>know them- skills etc. recommend for a position and appreciate them – Member Conservation)</a:t>
            </a:r>
            <a:endParaRPr lang="en-US" dirty="0">
              <a:latin typeface="Lato Bold"/>
              <a:cs typeface="Lato Bold"/>
            </a:endParaRPr>
          </a:p>
          <a:p>
            <a:endParaRPr lang="en-US" dirty="0">
              <a:latin typeface="Lato Bold"/>
              <a:cs typeface="Lato Bold"/>
            </a:endParaRPr>
          </a:p>
          <a:p>
            <a:r>
              <a:rPr lang="en-US" dirty="0">
                <a:latin typeface="Lato Bold"/>
                <a:cs typeface="Lato Bold"/>
              </a:rPr>
              <a:t>DO I KEEP MY DUES UP TO DATE? </a:t>
            </a:r>
            <a:r>
              <a:rPr lang="en-US" dirty="0">
                <a:solidFill>
                  <a:srgbClr val="FF0000"/>
                </a:solidFill>
                <a:latin typeface="Lato Bold"/>
                <a:cs typeface="Lato Bold"/>
              </a:rPr>
              <a:t>(current rates and due dates. Check Area and Regional leadership for local info)</a:t>
            </a:r>
            <a:endParaRPr lang="en-US" dirty="0">
              <a:latin typeface="Lato Bold"/>
              <a:cs typeface="Lato Bold"/>
            </a:endParaRPr>
          </a:p>
          <a:p>
            <a:endParaRPr lang="en-US" dirty="0"/>
          </a:p>
        </p:txBody>
      </p:sp>
      <p:sp>
        <p:nvSpPr>
          <p:cNvPr id="4" name="Slide Number Placeholder 3"/>
          <p:cNvSpPr>
            <a:spLocks noGrp="1"/>
          </p:cNvSpPr>
          <p:nvPr>
            <p:ph type="sldNum" sz="quarter" idx="10"/>
          </p:nvPr>
        </p:nvSpPr>
        <p:spPr/>
        <p:txBody>
          <a:bodyPr/>
          <a:lstStyle/>
          <a:p>
            <a:fld id="{C31B8A8F-6A3D-1743-BD60-3073EB6E8383}" type="slidenum">
              <a:rPr lang="en-US" smtClean="0"/>
              <a:t>5</a:t>
            </a:fld>
            <a:endParaRPr lang="en-US"/>
          </a:p>
        </p:txBody>
      </p:sp>
    </p:spTree>
    <p:extLst>
      <p:ext uri="{BB962C8B-B14F-4D97-AF65-F5344CB8AC3E}">
        <p14:creationId xmlns:p14="http://schemas.microsoft.com/office/powerpoint/2010/main" val="34471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x-none"/>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3BA1CD71-29B8-C94F-B8D8-6ACFAEF1EAA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1364119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3BA1CD71-29B8-C94F-B8D8-6ACFAEF1EAA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53210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3BA1CD71-29B8-C94F-B8D8-6ACFAEF1EAA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1498015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3BA1CD71-29B8-C94F-B8D8-6ACFAEF1EAA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4118634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3BA1CD71-29B8-C94F-B8D8-6ACFAEF1EAA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3271001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3BA1CD71-29B8-C94F-B8D8-6ACFAEF1EAAA}"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1738111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3BA1CD71-29B8-C94F-B8D8-6ACFAEF1EAAA}"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972142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3BA1CD71-29B8-C94F-B8D8-6ACFAEF1EAAA}" type="datetimeFigureOut">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10604988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1CD71-29B8-C94F-B8D8-6ACFAEF1EAAA}" type="datetimeFigureOut">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2322122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3BA1CD71-29B8-C94F-B8D8-6ACFAEF1EAAA}"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4078055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3BA1CD71-29B8-C94F-B8D8-6ACFAEF1EAAA}"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3499040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BA1CD71-29B8-C94F-B8D8-6ACFAEF1EAAA}" type="datetimeFigureOut">
              <a:rPr lang="en-US" smtClean="0"/>
              <a:t>1/18/2021</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6E1B7E1-98EE-AC49-AB2B-E599413BA722}" type="slidenum">
              <a:rPr lang="en-US" smtClean="0"/>
              <a:t>‹#›</a:t>
            </a:fld>
            <a:endParaRPr lang="en-US"/>
          </a:p>
        </p:txBody>
      </p:sp>
    </p:spTree>
    <p:extLst>
      <p:ext uri="{BB962C8B-B14F-4D97-AF65-F5344CB8AC3E}">
        <p14:creationId xmlns:p14="http://schemas.microsoft.com/office/powerpoint/2010/main" val="1308145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1" y="11239"/>
            <a:ext cx="9144000" cy="5715000"/>
          </a:xfrm>
          <a:prstGeom prst="rtTriangle">
            <a:avLst/>
          </a:prstGeom>
          <a:solidFill>
            <a:srgbClr val="E606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02821" y="4791672"/>
            <a:ext cx="6922135" cy="646331"/>
          </a:xfrm>
          <a:prstGeom prst="rect">
            <a:avLst/>
          </a:prstGeom>
          <a:noFill/>
        </p:spPr>
        <p:txBody>
          <a:bodyPr wrap="square" rtlCol="0">
            <a:spAutoFit/>
          </a:bodyPr>
          <a:lstStyle/>
          <a:p>
            <a:r>
              <a:rPr lang="ja-JP" altLang="en-US" sz="3600" b="1" dirty="0">
                <a:solidFill>
                  <a:schemeClr val="bg1"/>
                </a:solidFill>
                <a:latin typeface="Lato Bold"/>
                <a:cs typeface="Lato Bold"/>
              </a:rPr>
              <a:t>活発なメンバー</a:t>
            </a:r>
            <a:endParaRPr lang="en-US" sz="3600" b="1" dirty="0">
              <a:solidFill>
                <a:schemeClr val="bg1"/>
              </a:solidFill>
              <a:latin typeface="Lato Bold"/>
              <a:cs typeface="Lato Bold"/>
            </a:endParaRPr>
          </a:p>
        </p:txBody>
      </p:sp>
      <p:pic>
        <p:nvPicPr>
          <p:cNvPr id="3" name="Picture 4" descr="F:\1.Ys Men\Emblems, Logos - New\Emblem New transparent\LOGO-FULLY-TRANSPARENT.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05337" y="783301"/>
            <a:ext cx="2186824" cy="2305822"/>
          </a:xfrm>
          <a:prstGeom prst="rect">
            <a:avLst/>
          </a:prstGeom>
          <a:noFill/>
          <a:ln w="9525">
            <a:noFill/>
            <a:miter lim="800000"/>
            <a:headEnd/>
            <a:tailEnd/>
          </a:ln>
        </p:spPr>
      </p:pic>
    </p:spTree>
    <p:extLst>
      <p:ext uri="{BB962C8B-B14F-4D97-AF65-F5344CB8AC3E}">
        <p14:creationId xmlns:p14="http://schemas.microsoft.com/office/powerpoint/2010/main" val="467874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7022"/>
            <a:ext cx="9247463" cy="5822022"/>
          </a:xfrm>
          <a:prstGeom prst="rect">
            <a:avLst/>
          </a:prstGeom>
          <a:solidFill>
            <a:srgbClr val="3141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60864" y="1461030"/>
            <a:ext cx="9247463" cy="2123658"/>
          </a:xfrm>
          <a:prstGeom prst="rect">
            <a:avLst/>
          </a:prstGeom>
        </p:spPr>
        <p:txBody>
          <a:bodyPr wrap="square" anchor="t">
            <a:spAutoFit/>
          </a:bodyPr>
          <a:lstStyle/>
          <a:p>
            <a:pPr algn="ctr"/>
            <a:r>
              <a:rPr lang="ja-JP" altLang="en-US" sz="6600" b="1" dirty="0">
                <a:solidFill>
                  <a:srgbClr val="FFFFFF"/>
                </a:solidFill>
                <a:latin typeface="Lato Black"/>
                <a:cs typeface="Lato Black"/>
              </a:rPr>
              <a:t>私は、メンバーの</a:t>
            </a:r>
            <a:endParaRPr lang="en-US" altLang="ja-JP" sz="6600" b="1" dirty="0">
              <a:solidFill>
                <a:srgbClr val="FFFFFF"/>
              </a:solidFill>
              <a:latin typeface="Lato Black"/>
              <a:cs typeface="Lato Black"/>
            </a:endParaRPr>
          </a:p>
          <a:p>
            <a:pPr algn="ctr"/>
            <a:r>
              <a:rPr lang="ja-JP" altLang="en-US" sz="6600" b="1" dirty="0">
                <a:solidFill>
                  <a:srgbClr val="FFFFFF"/>
                </a:solidFill>
                <a:latin typeface="Lato Black"/>
                <a:cs typeface="Lato Black"/>
              </a:rPr>
              <a:t>維持と増強の要です。</a:t>
            </a:r>
            <a:endParaRPr lang="en-US" sz="6600" b="1" dirty="0">
              <a:solidFill>
                <a:srgbClr val="FFFFFF"/>
              </a:solidFill>
              <a:latin typeface="Lato Black"/>
              <a:cs typeface="Lato Black"/>
            </a:endParaRPr>
          </a:p>
        </p:txBody>
      </p:sp>
    </p:spTree>
    <p:extLst>
      <p:ext uri="{BB962C8B-B14F-4D97-AF65-F5344CB8AC3E}">
        <p14:creationId xmlns:p14="http://schemas.microsoft.com/office/powerpoint/2010/main" val="2337592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ght-black-and-white-dark-shadow-13635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725049"/>
          </a:xfrm>
          <a:prstGeom prst="rect">
            <a:avLst/>
          </a:prstGeom>
        </p:spPr>
      </p:pic>
      <p:sp>
        <p:nvSpPr>
          <p:cNvPr id="11" name="Rectangle 10"/>
          <p:cNvSpPr/>
          <p:nvPr/>
        </p:nvSpPr>
        <p:spPr>
          <a:xfrm>
            <a:off x="19673" y="491406"/>
            <a:ext cx="9163743" cy="4047753"/>
          </a:xfrm>
          <a:prstGeom prst="rect">
            <a:avLst/>
          </a:prstGeom>
          <a:solidFill>
            <a:schemeClr val="tx1">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883727" y="1172463"/>
            <a:ext cx="4118386" cy="4985980"/>
          </a:xfrm>
          <a:prstGeom prst="rect">
            <a:avLst/>
          </a:prstGeom>
          <a:noFill/>
        </p:spPr>
        <p:txBody>
          <a:bodyPr wrap="square" rtlCol="0" anchor="t">
            <a:spAutoFit/>
          </a:bodyPr>
          <a:lstStyle/>
          <a:p>
            <a:pPr marL="285750" indent="-285750">
              <a:buFont typeface="Arial"/>
              <a:buChar char="•"/>
            </a:pPr>
            <a:r>
              <a:rPr lang="ja-JP" altLang="en-US" b="1" dirty="0">
                <a:solidFill>
                  <a:schemeClr val="bg1"/>
                </a:solidFill>
                <a:latin typeface="Lato Bold"/>
                <a:cs typeface="Lato Bold"/>
              </a:rPr>
              <a:t>仲間のクラブメンバーと個人的な関係を築いていますか？</a:t>
            </a:r>
            <a:endParaRPr lang="en-US" altLang="ja-JP" b="1" dirty="0">
              <a:solidFill>
                <a:schemeClr val="bg1"/>
              </a:solidFill>
              <a:latin typeface="Lato Bold"/>
              <a:cs typeface="Lato Bold"/>
            </a:endParaRPr>
          </a:p>
          <a:p>
            <a:pPr marL="285750" indent="-285750">
              <a:buFont typeface="Arial"/>
              <a:buChar char="•"/>
            </a:pPr>
            <a:endParaRPr lang="en-US" altLang="ja-JP" b="1" dirty="0">
              <a:solidFill>
                <a:schemeClr val="bg1"/>
              </a:solidFill>
              <a:latin typeface="Lato Bold"/>
              <a:cs typeface="Lato Bold"/>
            </a:endParaRPr>
          </a:p>
          <a:p>
            <a:pPr marL="285750" indent="-285750">
              <a:buFont typeface="Arial"/>
              <a:buChar char="•"/>
            </a:pPr>
            <a:r>
              <a:rPr lang="ja-JP" altLang="en-US" b="1" dirty="0">
                <a:solidFill>
                  <a:schemeClr val="bg1"/>
                </a:solidFill>
                <a:latin typeface="Lato Bold"/>
                <a:cs typeface="Lato Bold"/>
              </a:rPr>
              <a:t>他のクラブメンバーが自分と同じように積極的に関与できるように支援していしますか？</a:t>
            </a:r>
            <a:endParaRPr lang="en-US" altLang="ja-JP" b="1" dirty="0">
              <a:solidFill>
                <a:schemeClr val="bg1"/>
              </a:solidFill>
              <a:latin typeface="Lato Bold"/>
              <a:cs typeface="Lato Bold"/>
            </a:endParaRPr>
          </a:p>
          <a:p>
            <a:pPr marL="285750" indent="-285750">
              <a:buFont typeface="Arial"/>
              <a:buChar char="•"/>
            </a:pPr>
            <a:endParaRPr lang="en-US" altLang="ja-JP" b="1" dirty="0">
              <a:solidFill>
                <a:schemeClr val="bg1"/>
              </a:solidFill>
              <a:latin typeface="Lato Bold"/>
              <a:cs typeface="Lato Bold"/>
            </a:endParaRPr>
          </a:p>
          <a:p>
            <a:pPr marL="285750" indent="-285750">
              <a:buFont typeface="Arial"/>
              <a:buChar char="•"/>
            </a:pPr>
            <a:r>
              <a:rPr lang="ja-JP" altLang="en-US" b="1" dirty="0">
                <a:solidFill>
                  <a:schemeClr val="bg1"/>
                </a:solidFill>
                <a:latin typeface="Lato Bold"/>
                <a:cs typeface="Lato Bold"/>
              </a:rPr>
              <a:t>自分の才能とネットワークを使用して、他のクラブメンバーとその家族の私生活をサポートしていますか？</a:t>
            </a:r>
            <a:endParaRPr lang="en-US" altLang="ja-JP" b="1" dirty="0">
              <a:solidFill>
                <a:schemeClr val="bg1"/>
              </a:solidFill>
              <a:latin typeface="Lato Bold"/>
              <a:cs typeface="Lato Bold"/>
            </a:endParaRPr>
          </a:p>
          <a:p>
            <a:pPr marL="285750" indent="-285750">
              <a:buFont typeface="Arial"/>
              <a:buChar char="•"/>
            </a:pPr>
            <a:endParaRPr lang="en-US" altLang="ja-JP" b="1" dirty="0">
              <a:solidFill>
                <a:schemeClr val="bg1"/>
              </a:solidFill>
              <a:latin typeface="Lato Bold"/>
              <a:cs typeface="Lato Bold"/>
            </a:endParaRPr>
          </a:p>
          <a:p>
            <a:pPr marL="285750" indent="-285750">
              <a:buFont typeface="Arial"/>
              <a:buChar char="•"/>
            </a:pPr>
            <a:r>
              <a:rPr lang="ja-JP" altLang="en-US" b="1" dirty="0">
                <a:solidFill>
                  <a:schemeClr val="bg1"/>
                </a:solidFill>
                <a:latin typeface="Lato Bold"/>
                <a:cs typeface="Lato Bold"/>
              </a:rPr>
              <a:t>自分で模範を示していますか？</a:t>
            </a:r>
            <a:endParaRPr lang="en-US" altLang="ja-JP" b="1" dirty="0">
              <a:solidFill>
                <a:schemeClr val="bg1"/>
              </a:solidFill>
              <a:latin typeface="Lato Bold"/>
              <a:cs typeface="Lato Bold"/>
            </a:endParaRPr>
          </a:p>
          <a:p>
            <a:pPr marL="285750" indent="-285750">
              <a:buFont typeface="Arial"/>
              <a:buChar char="•"/>
            </a:pPr>
            <a:endParaRPr lang="en-US" altLang="ja-JP" b="1" dirty="0">
              <a:solidFill>
                <a:schemeClr val="bg1"/>
              </a:solidFill>
              <a:latin typeface="Lato Bold"/>
              <a:cs typeface="Lato Bold"/>
            </a:endParaRPr>
          </a:p>
          <a:p>
            <a:pPr marL="285750" indent="-285750">
              <a:buFont typeface="Arial"/>
              <a:buChar char="•"/>
            </a:pPr>
            <a:r>
              <a:rPr lang="ja-JP" altLang="en-US" b="1" dirty="0">
                <a:solidFill>
                  <a:schemeClr val="bg1"/>
                </a:solidFill>
                <a:latin typeface="Lato Bold"/>
                <a:cs typeface="Lato Bold"/>
              </a:rPr>
              <a:t>（</a:t>
            </a:r>
            <a:r>
              <a:rPr lang="en-US" altLang="ja-JP" b="1" dirty="0">
                <a:solidFill>
                  <a:schemeClr val="bg1"/>
                </a:solidFill>
                <a:latin typeface="Lato Bold"/>
                <a:cs typeface="Lato Bold"/>
              </a:rPr>
              <a:t>PR</a:t>
            </a:r>
            <a:r>
              <a:rPr lang="ja-JP" altLang="en-US" b="1" dirty="0">
                <a:solidFill>
                  <a:schemeClr val="bg1"/>
                </a:solidFill>
                <a:latin typeface="Lato Bold"/>
                <a:cs typeface="Lato Bold"/>
              </a:rPr>
              <a:t>活動を行うことにより）新しいクラブメンバーを勧誘していますか？</a:t>
            </a:r>
            <a:endParaRPr lang="en-US" b="1" dirty="0">
              <a:solidFill>
                <a:schemeClr val="bg1"/>
              </a:solidFill>
              <a:latin typeface="Lato Bold"/>
              <a:cs typeface="Lato Bold"/>
            </a:endParaRPr>
          </a:p>
          <a:p>
            <a:pPr marL="285750" indent="-285750">
              <a:buFont typeface="Arial"/>
              <a:buChar char="•"/>
            </a:pPr>
            <a:endParaRPr lang="en-US" sz="1600" dirty="0">
              <a:solidFill>
                <a:schemeClr val="bg1"/>
              </a:solidFill>
              <a:latin typeface="Lato Bold"/>
              <a:cs typeface="Lato Bold"/>
            </a:endParaRPr>
          </a:p>
          <a:p>
            <a:pPr marL="285750" indent="-285750">
              <a:buFont typeface="Arial"/>
              <a:buChar char="•"/>
            </a:pPr>
            <a:endParaRPr lang="en-US" sz="1600" dirty="0">
              <a:solidFill>
                <a:schemeClr val="bg1"/>
              </a:solidFill>
              <a:latin typeface="Lato Bold"/>
              <a:cs typeface="Lato Bold"/>
            </a:endParaRPr>
          </a:p>
          <a:p>
            <a:pPr marL="285750" indent="-285750">
              <a:buFont typeface="Arial"/>
              <a:buChar char="•"/>
            </a:pPr>
            <a:endParaRPr lang="en-US" sz="1600" dirty="0">
              <a:solidFill>
                <a:schemeClr val="bg1"/>
              </a:solidFill>
              <a:latin typeface="Lato Bold"/>
              <a:cs typeface="Lato Bold"/>
            </a:endParaRPr>
          </a:p>
        </p:txBody>
      </p:sp>
      <p:sp>
        <p:nvSpPr>
          <p:cNvPr id="4" name="TextBox 3"/>
          <p:cNvSpPr txBox="1"/>
          <p:nvPr/>
        </p:nvSpPr>
        <p:spPr>
          <a:xfrm>
            <a:off x="4883727" y="554403"/>
            <a:ext cx="3902364" cy="369332"/>
          </a:xfrm>
          <a:prstGeom prst="rect">
            <a:avLst/>
          </a:prstGeom>
          <a:noFill/>
        </p:spPr>
        <p:txBody>
          <a:bodyPr wrap="square" rtlCol="0" anchor="t">
            <a:spAutoFit/>
          </a:bodyPr>
          <a:lstStyle/>
          <a:p>
            <a:r>
              <a:rPr lang="ja-JP" altLang="en-US" b="1" dirty="0">
                <a:solidFill>
                  <a:srgbClr val="FFFFFF"/>
                </a:solidFill>
                <a:latin typeface="Lato Bold"/>
                <a:cs typeface="Lato Bold"/>
              </a:rPr>
              <a:t>クラブメンバーの維持と増強</a:t>
            </a:r>
            <a:endParaRPr lang="en-US" b="1" dirty="0">
              <a:solidFill>
                <a:srgbClr val="FFFFFF"/>
              </a:solidFill>
              <a:latin typeface="Lato Bold"/>
              <a:cs typeface="Lato Bold"/>
            </a:endParaRPr>
          </a:p>
        </p:txBody>
      </p:sp>
      <p:sp>
        <p:nvSpPr>
          <p:cNvPr id="8" name="Right Triangle 7"/>
          <p:cNvSpPr/>
          <p:nvPr/>
        </p:nvSpPr>
        <p:spPr>
          <a:xfrm>
            <a:off x="-39416" y="3353269"/>
            <a:ext cx="4481869" cy="237178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4" descr="F:\1.Ys Men\Emblems, Logos - New\Emblem New transparent\LOGO-FULLY-TRANSPARENT.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715" y="4364179"/>
            <a:ext cx="1144913" cy="1207215"/>
          </a:xfrm>
          <a:prstGeom prst="rect">
            <a:avLst/>
          </a:prstGeom>
          <a:noFill/>
          <a:ln w="9525">
            <a:noFill/>
            <a:miter lim="800000"/>
            <a:headEnd/>
            <a:tailEnd/>
          </a:ln>
        </p:spPr>
      </p:pic>
    </p:spTree>
    <p:extLst>
      <p:ext uri="{BB962C8B-B14F-4D97-AF65-F5344CB8AC3E}">
        <p14:creationId xmlns:p14="http://schemas.microsoft.com/office/powerpoint/2010/main" val="2403473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247463" cy="5822022"/>
          </a:xfrm>
          <a:prstGeom prst="rect">
            <a:avLst/>
          </a:prstGeom>
          <a:solidFill>
            <a:srgbClr val="3141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1701551"/>
            <a:ext cx="9247462" cy="2554545"/>
          </a:xfrm>
          <a:prstGeom prst="rect">
            <a:avLst/>
          </a:prstGeom>
        </p:spPr>
        <p:txBody>
          <a:bodyPr wrap="square">
            <a:spAutoFit/>
          </a:bodyPr>
          <a:lstStyle/>
          <a:p>
            <a:pPr algn="ctr"/>
            <a:r>
              <a:rPr lang="ja-JP" altLang="en-US" sz="8000" b="1" dirty="0">
                <a:solidFill>
                  <a:srgbClr val="FFFFFF"/>
                </a:solidFill>
                <a:latin typeface="Lato Black"/>
                <a:cs typeface="Lato Black"/>
              </a:rPr>
              <a:t>私は、リソースを</a:t>
            </a:r>
            <a:endParaRPr lang="en-US" altLang="ja-JP" sz="8000" b="1" dirty="0">
              <a:solidFill>
                <a:srgbClr val="FFFFFF"/>
              </a:solidFill>
              <a:latin typeface="Lato Black"/>
              <a:cs typeface="Lato Black"/>
            </a:endParaRPr>
          </a:p>
          <a:p>
            <a:pPr algn="ctr"/>
            <a:r>
              <a:rPr lang="ja-JP" altLang="en-US" sz="8000" b="1" dirty="0">
                <a:solidFill>
                  <a:srgbClr val="FFFFFF"/>
                </a:solidFill>
                <a:latin typeface="Lato Black"/>
                <a:cs typeface="Lato Black"/>
              </a:rPr>
              <a:t>活用します。</a:t>
            </a:r>
            <a:endParaRPr lang="en-US" sz="8000" b="1" dirty="0">
              <a:solidFill>
                <a:srgbClr val="FFFFFF"/>
              </a:solidFill>
              <a:latin typeface="Lato Black"/>
              <a:cs typeface="Lato Black"/>
            </a:endParaRPr>
          </a:p>
        </p:txBody>
      </p:sp>
    </p:spTree>
    <p:extLst>
      <p:ext uri="{BB962C8B-B14F-4D97-AF65-F5344CB8AC3E}">
        <p14:creationId xmlns:p14="http://schemas.microsoft.com/office/powerpoint/2010/main" val="34239917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k-black-and-white-business-cash-129492.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48" y="0"/>
            <a:ext cx="9154948" cy="5715000"/>
          </a:xfrm>
          <a:prstGeom prst="rect">
            <a:avLst/>
          </a:prstGeom>
        </p:spPr>
      </p:pic>
      <p:sp>
        <p:nvSpPr>
          <p:cNvPr id="11" name="Rectangle 10"/>
          <p:cNvSpPr/>
          <p:nvPr/>
        </p:nvSpPr>
        <p:spPr>
          <a:xfrm>
            <a:off x="0" y="813282"/>
            <a:ext cx="9163743" cy="4047753"/>
          </a:xfrm>
          <a:prstGeom prst="rect">
            <a:avLst/>
          </a:prstGeom>
          <a:solidFill>
            <a:schemeClr val="tx1">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p:nvSpPr>
        <p:spPr>
          <a:xfrm flipH="1">
            <a:off x="4673079" y="3343220"/>
            <a:ext cx="4481869" cy="237178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4" descr="F:\1.Ys Men\Emblems, Logos - New\Emblem New transparent\LOGO-FULLY-TRANSPARENT.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36519" y="4364179"/>
            <a:ext cx="1144913" cy="1207215"/>
          </a:xfrm>
          <a:prstGeom prst="rect">
            <a:avLst/>
          </a:prstGeom>
          <a:noFill/>
          <a:ln w="9525">
            <a:noFill/>
            <a:miter lim="800000"/>
            <a:headEnd/>
            <a:tailEnd/>
          </a:ln>
        </p:spPr>
      </p:pic>
      <p:sp>
        <p:nvSpPr>
          <p:cNvPr id="4" name="TextBox 3"/>
          <p:cNvSpPr txBox="1"/>
          <p:nvPr/>
        </p:nvSpPr>
        <p:spPr>
          <a:xfrm>
            <a:off x="765341" y="812136"/>
            <a:ext cx="3902364" cy="430887"/>
          </a:xfrm>
          <a:prstGeom prst="rect">
            <a:avLst/>
          </a:prstGeom>
          <a:noFill/>
        </p:spPr>
        <p:txBody>
          <a:bodyPr wrap="square" rtlCol="0">
            <a:spAutoFit/>
          </a:bodyPr>
          <a:lstStyle/>
          <a:p>
            <a:r>
              <a:rPr lang="ja-JP" altLang="en-US" sz="2200" b="1" dirty="0">
                <a:solidFill>
                  <a:srgbClr val="FFFFFF"/>
                </a:solidFill>
                <a:latin typeface="Lato Bold"/>
                <a:cs typeface="Lato Bold"/>
              </a:rPr>
              <a:t>リソースの活用</a:t>
            </a:r>
            <a:endParaRPr lang="en-US" sz="2200" b="1" dirty="0">
              <a:solidFill>
                <a:srgbClr val="FFFFFF"/>
              </a:solidFill>
              <a:latin typeface="Lato Bold"/>
              <a:cs typeface="Lato Bold"/>
            </a:endParaRPr>
          </a:p>
        </p:txBody>
      </p:sp>
      <p:sp>
        <p:nvSpPr>
          <p:cNvPr id="5" name="TextBox 4"/>
          <p:cNvSpPr txBox="1"/>
          <p:nvPr/>
        </p:nvSpPr>
        <p:spPr>
          <a:xfrm>
            <a:off x="765341" y="1498461"/>
            <a:ext cx="4118386" cy="3939540"/>
          </a:xfrm>
          <a:prstGeom prst="rect">
            <a:avLst/>
          </a:prstGeom>
          <a:noFill/>
        </p:spPr>
        <p:txBody>
          <a:bodyPr wrap="square" rtlCol="0" anchor="t">
            <a:spAutoFit/>
          </a:bodyPr>
          <a:lstStyle/>
          <a:p>
            <a:pPr marL="285750" indent="-285750">
              <a:buFont typeface="Arial"/>
              <a:buChar char="•"/>
            </a:pPr>
            <a:r>
              <a:rPr lang="ja-JP" altLang="en-US" b="1" dirty="0">
                <a:solidFill>
                  <a:srgbClr val="FFFFFF"/>
                </a:solidFill>
                <a:latin typeface="Lato Bold"/>
                <a:cs typeface="Lato Bold"/>
              </a:rPr>
              <a:t>クラブの活動をサポートするために、リソース（労力、金銭、現物寄付）を行っていますか？</a:t>
            </a:r>
            <a:endParaRPr lang="en-US" altLang="ja-JP" b="1" dirty="0">
              <a:solidFill>
                <a:srgbClr val="FFFFFF"/>
              </a:solidFill>
              <a:latin typeface="Lato Bold"/>
              <a:cs typeface="Lato Bold"/>
            </a:endParaRPr>
          </a:p>
          <a:p>
            <a:pPr marL="285750" indent="-285750">
              <a:buFont typeface="Arial"/>
              <a:buChar char="•"/>
            </a:pPr>
            <a:endParaRPr lang="en-US" altLang="ja-JP" b="1" dirty="0">
              <a:solidFill>
                <a:srgbClr val="FFFFFF"/>
              </a:solidFill>
              <a:latin typeface="Lato Bold"/>
              <a:cs typeface="Lato Bold"/>
            </a:endParaRPr>
          </a:p>
          <a:p>
            <a:pPr marL="285750" indent="-285750">
              <a:buFont typeface="Arial"/>
              <a:buChar char="•"/>
            </a:pPr>
            <a:r>
              <a:rPr lang="ja-JP" altLang="en-US" b="1" dirty="0">
                <a:solidFill>
                  <a:srgbClr val="FFFFFF"/>
                </a:solidFill>
                <a:latin typeface="Lato Bold"/>
                <a:cs typeface="Lato Bold"/>
              </a:rPr>
              <a:t>寄付と会費の支払いにおいて、自分で規範を示してリードしていますか？</a:t>
            </a:r>
            <a:endParaRPr lang="en-US" altLang="ja-JP" b="1" dirty="0">
              <a:solidFill>
                <a:srgbClr val="FFFFFF"/>
              </a:solidFill>
              <a:latin typeface="Lato Bold"/>
              <a:cs typeface="Lato Bold"/>
            </a:endParaRPr>
          </a:p>
          <a:p>
            <a:pPr marL="285750" indent="-285750">
              <a:buFont typeface="Arial"/>
              <a:buChar char="•"/>
            </a:pPr>
            <a:endParaRPr lang="en-US" altLang="ja-JP" b="1" dirty="0">
              <a:solidFill>
                <a:srgbClr val="FFFFFF"/>
              </a:solidFill>
              <a:latin typeface="Lato Bold"/>
              <a:cs typeface="Lato Bold"/>
            </a:endParaRPr>
          </a:p>
          <a:p>
            <a:pPr marL="285750" indent="-285750">
              <a:buFont typeface="Arial"/>
              <a:buChar char="•"/>
            </a:pPr>
            <a:r>
              <a:rPr lang="ja-JP" altLang="en-US" b="1" dirty="0">
                <a:solidFill>
                  <a:srgbClr val="FFFFFF"/>
                </a:solidFill>
                <a:latin typeface="Lato Bold"/>
                <a:cs typeface="Lato Bold"/>
              </a:rPr>
              <a:t>「断食の時（</a:t>
            </a:r>
            <a:r>
              <a:rPr lang="en-US" altLang="ja-JP" b="1" dirty="0">
                <a:solidFill>
                  <a:srgbClr val="FFFFFF"/>
                </a:solidFill>
                <a:latin typeface="Lato Bold"/>
                <a:cs typeface="Lato Bold"/>
              </a:rPr>
              <a:t>TOF</a:t>
            </a:r>
            <a:r>
              <a:rPr lang="ja-JP" altLang="en-US" b="1" dirty="0">
                <a:solidFill>
                  <a:srgbClr val="FFFFFF"/>
                </a:solidFill>
                <a:latin typeface="Lato Bold"/>
                <a:cs typeface="Lato Bold"/>
              </a:rPr>
              <a:t>）」や「ブラザーフッド基金（</a:t>
            </a:r>
            <a:r>
              <a:rPr lang="en-US" altLang="ja-JP" b="1" dirty="0">
                <a:solidFill>
                  <a:srgbClr val="FFFFFF"/>
                </a:solidFill>
                <a:latin typeface="Lato Bold"/>
                <a:cs typeface="Lato Bold"/>
              </a:rPr>
              <a:t>BF</a:t>
            </a:r>
            <a:r>
              <a:rPr lang="ja-JP" altLang="en-US" b="1" dirty="0">
                <a:solidFill>
                  <a:srgbClr val="FFFFFF"/>
                </a:solidFill>
                <a:latin typeface="Lato Bold"/>
                <a:cs typeface="Lato Bold"/>
              </a:rPr>
              <a:t>）」などの国際プログラムに参加し、サポートしていますか？</a:t>
            </a:r>
            <a:endParaRPr lang="en-US" altLang="ja-JP" b="1" dirty="0">
              <a:solidFill>
                <a:srgbClr val="FFFFFF"/>
              </a:solidFill>
              <a:latin typeface="Lato Bold"/>
              <a:cs typeface="Lato Bold"/>
            </a:endParaRPr>
          </a:p>
          <a:p>
            <a:pPr marL="285750" indent="-285750">
              <a:buFont typeface="Arial"/>
              <a:buChar char="•"/>
            </a:pPr>
            <a:endParaRPr lang="en-US" altLang="ja-JP" b="1" dirty="0">
              <a:solidFill>
                <a:srgbClr val="FFFFFF"/>
              </a:solidFill>
              <a:latin typeface="Lato Bold"/>
              <a:cs typeface="Lato Bold"/>
            </a:endParaRPr>
          </a:p>
          <a:p>
            <a:pPr marL="285750" indent="-285750">
              <a:buFont typeface="Arial"/>
              <a:buChar char="•"/>
            </a:pPr>
            <a:r>
              <a:rPr lang="ja-JP" altLang="en-US" b="1" dirty="0">
                <a:solidFill>
                  <a:srgbClr val="FFFFFF"/>
                </a:solidFill>
                <a:latin typeface="Lato Bold"/>
                <a:cs typeface="Lato Bold"/>
              </a:rPr>
              <a:t>資金調達のアイデアを見直して共有していますか？</a:t>
            </a:r>
            <a:endParaRPr lang="en-US" b="1" dirty="0">
              <a:solidFill>
                <a:srgbClr val="FFFFFF"/>
              </a:solidFill>
              <a:latin typeface="Lato Bold"/>
              <a:cs typeface="Lato Bold"/>
            </a:endParaRPr>
          </a:p>
          <a:p>
            <a:pPr marL="285750" indent="-285750">
              <a:buFont typeface="Arial"/>
              <a:buChar char="•"/>
            </a:pPr>
            <a:endParaRPr lang="en-US" sz="1600" dirty="0">
              <a:solidFill>
                <a:srgbClr val="FFFFFF"/>
              </a:solidFill>
              <a:latin typeface="Lato Bold"/>
              <a:cs typeface="Lato Bold"/>
            </a:endParaRPr>
          </a:p>
        </p:txBody>
      </p:sp>
    </p:spTree>
    <p:extLst>
      <p:ext uri="{BB962C8B-B14F-4D97-AF65-F5344CB8AC3E}">
        <p14:creationId xmlns:p14="http://schemas.microsoft.com/office/powerpoint/2010/main" val="5588637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247463" cy="5822022"/>
          </a:xfrm>
          <a:prstGeom prst="rect">
            <a:avLst/>
          </a:prstGeom>
          <a:solidFill>
            <a:srgbClr val="3141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1789139"/>
            <a:ext cx="9247462" cy="2246769"/>
          </a:xfrm>
          <a:prstGeom prst="rect">
            <a:avLst/>
          </a:prstGeom>
        </p:spPr>
        <p:txBody>
          <a:bodyPr wrap="square">
            <a:spAutoFit/>
          </a:bodyPr>
          <a:lstStyle/>
          <a:p>
            <a:pPr algn="ctr"/>
            <a:r>
              <a:rPr lang="ja-JP" altLang="en-US" sz="7000" b="1" dirty="0">
                <a:solidFill>
                  <a:srgbClr val="FFFFFF"/>
                </a:solidFill>
                <a:latin typeface="Lato Black"/>
                <a:cs typeface="Lato Black"/>
              </a:rPr>
              <a:t>私は、国際的に活動</a:t>
            </a:r>
            <a:endParaRPr lang="en-US" altLang="ja-JP" sz="7000" b="1" dirty="0">
              <a:solidFill>
                <a:srgbClr val="FFFFFF"/>
              </a:solidFill>
              <a:latin typeface="Lato Black"/>
              <a:cs typeface="Lato Black"/>
            </a:endParaRPr>
          </a:p>
          <a:p>
            <a:pPr algn="ctr"/>
            <a:r>
              <a:rPr lang="ja-JP" altLang="en-US" sz="7000" b="1" dirty="0">
                <a:solidFill>
                  <a:srgbClr val="FFFFFF"/>
                </a:solidFill>
                <a:latin typeface="Lato Black"/>
                <a:cs typeface="Lato Black"/>
              </a:rPr>
              <a:t>しています。</a:t>
            </a:r>
            <a:endParaRPr lang="en-US" sz="7000" b="1" dirty="0">
              <a:solidFill>
                <a:srgbClr val="FFFFFF"/>
              </a:solidFill>
              <a:latin typeface="Lato Black"/>
              <a:cs typeface="Lato Black"/>
            </a:endParaRPr>
          </a:p>
        </p:txBody>
      </p:sp>
    </p:spTree>
    <p:extLst>
      <p:ext uri="{BB962C8B-B14F-4D97-AF65-F5344CB8AC3E}">
        <p14:creationId xmlns:p14="http://schemas.microsoft.com/office/powerpoint/2010/main" val="3206955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ll-ball-shaped-color-earth-269724.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72" y="21015"/>
            <a:ext cx="9144001" cy="5715000"/>
          </a:xfrm>
          <a:prstGeom prst="rect">
            <a:avLst/>
          </a:prstGeom>
        </p:spPr>
      </p:pic>
      <p:sp>
        <p:nvSpPr>
          <p:cNvPr id="11" name="Rectangle 10"/>
          <p:cNvSpPr/>
          <p:nvPr/>
        </p:nvSpPr>
        <p:spPr>
          <a:xfrm>
            <a:off x="-19743" y="854639"/>
            <a:ext cx="9163743" cy="4047753"/>
          </a:xfrm>
          <a:prstGeom prst="rect">
            <a:avLst/>
          </a:prstGeom>
          <a:solidFill>
            <a:schemeClr val="tx1">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p:nvSpPr>
        <p:spPr>
          <a:xfrm>
            <a:off x="-6572" y="3353269"/>
            <a:ext cx="4481869" cy="237178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4" descr="F:\1.Ys Men\Emblems, Logos - New\Emblem New transparent\LOGO-FULLY-TRANSPARENT.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5507" y="4364179"/>
            <a:ext cx="1144913" cy="1207215"/>
          </a:xfrm>
          <a:prstGeom prst="rect">
            <a:avLst/>
          </a:prstGeom>
          <a:noFill/>
          <a:ln w="9525">
            <a:noFill/>
            <a:miter lim="800000"/>
            <a:headEnd/>
            <a:tailEnd/>
          </a:ln>
        </p:spPr>
      </p:pic>
      <p:sp>
        <p:nvSpPr>
          <p:cNvPr id="4" name="TextBox 3"/>
          <p:cNvSpPr txBox="1"/>
          <p:nvPr/>
        </p:nvSpPr>
        <p:spPr>
          <a:xfrm>
            <a:off x="5099748" y="410403"/>
            <a:ext cx="3902364" cy="430887"/>
          </a:xfrm>
          <a:prstGeom prst="rect">
            <a:avLst/>
          </a:prstGeom>
          <a:noFill/>
        </p:spPr>
        <p:txBody>
          <a:bodyPr wrap="square" rtlCol="0">
            <a:spAutoFit/>
          </a:bodyPr>
          <a:lstStyle/>
          <a:p>
            <a:r>
              <a:rPr lang="ja-JP" altLang="en-US" sz="2200" b="1" dirty="0">
                <a:solidFill>
                  <a:srgbClr val="FFFFFF"/>
                </a:solidFill>
                <a:latin typeface="Lato Bold"/>
                <a:cs typeface="Lato Bold"/>
              </a:rPr>
              <a:t>国際的な活動</a:t>
            </a:r>
            <a:endParaRPr lang="en-US" sz="2200" b="1" dirty="0">
              <a:solidFill>
                <a:srgbClr val="FFFFFF"/>
              </a:solidFill>
              <a:latin typeface="Lato Bold"/>
              <a:cs typeface="Lato Bold"/>
            </a:endParaRPr>
          </a:p>
        </p:txBody>
      </p:sp>
      <p:sp>
        <p:nvSpPr>
          <p:cNvPr id="5" name="TextBox 4"/>
          <p:cNvSpPr txBox="1"/>
          <p:nvPr/>
        </p:nvSpPr>
        <p:spPr>
          <a:xfrm>
            <a:off x="4697376" y="817875"/>
            <a:ext cx="4311307" cy="4801314"/>
          </a:xfrm>
          <a:prstGeom prst="rect">
            <a:avLst/>
          </a:prstGeom>
          <a:noFill/>
        </p:spPr>
        <p:txBody>
          <a:bodyPr wrap="square" rtlCol="0" anchor="t">
            <a:spAutoFit/>
          </a:bodyPr>
          <a:lstStyle/>
          <a:p>
            <a:pPr marL="285750" indent="-285750">
              <a:buFont typeface="Arial"/>
              <a:buChar char="•"/>
            </a:pPr>
            <a:r>
              <a:rPr lang="en-US" altLang="ja-JP" b="1" dirty="0">
                <a:solidFill>
                  <a:srgbClr val="FFFFFF"/>
                </a:solidFill>
                <a:latin typeface="Lato Bold"/>
                <a:cs typeface="Lato Bold"/>
              </a:rPr>
              <a:t>YMI</a:t>
            </a:r>
            <a:r>
              <a:rPr lang="ja-JP" altLang="en-US" b="1" dirty="0">
                <a:solidFill>
                  <a:srgbClr val="FFFFFF"/>
                </a:solidFill>
                <a:latin typeface="Lato Bold"/>
                <a:cs typeface="Lato Bold"/>
              </a:rPr>
              <a:t>ワールド、国際会長ニュース等の国際的な出版物を読み、定期的にワイズメンズクラブ国際協会のウェブサイトにアクセスしていますか？</a:t>
            </a:r>
            <a:endParaRPr lang="en-US" altLang="ja-JP" b="1" dirty="0">
              <a:solidFill>
                <a:srgbClr val="FFFFFF"/>
              </a:solidFill>
              <a:latin typeface="Lato Bold"/>
              <a:cs typeface="Lato Bold"/>
            </a:endParaRPr>
          </a:p>
          <a:p>
            <a:pPr marL="285750" indent="-285750">
              <a:buFont typeface="Arial"/>
              <a:buChar char="•"/>
            </a:pPr>
            <a:endParaRPr lang="en-US" altLang="ja-JP" b="1" dirty="0">
              <a:solidFill>
                <a:srgbClr val="FFFFFF"/>
              </a:solidFill>
              <a:latin typeface="Lato Bold"/>
              <a:cs typeface="Lato Bold"/>
            </a:endParaRPr>
          </a:p>
          <a:p>
            <a:pPr marL="285750" indent="-285750">
              <a:buFont typeface="Arial"/>
              <a:buChar char="•"/>
            </a:pPr>
            <a:r>
              <a:rPr lang="ja-JP" altLang="en-US" b="1" dirty="0">
                <a:solidFill>
                  <a:srgbClr val="FFFFFF"/>
                </a:solidFill>
                <a:latin typeface="Lato Bold"/>
                <a:cs typeface="Lato Bold"/>
              </a:rPr>
              <a:t>ワイズメンズクラブ国際協会、地域の大会に参加していますか？</a:t>
            </a:r>
            <a:endParaRPr lang="en-US" altLang="ja-JP" b="1" dirty="0">
              <a:solidFill>
                <a:srgbClr val="FFFFFF"/>
              </a:solidFill>
              <a:latin typeface="Lato Bold"/>
              <a:cs typeface="Lato Bold"/>
            </a:endParaRPr>
          </a:p>
          <a:p>
            <a:pPr marL="285750" indent="-285750">
              <a:buFont typeface="Arial"/>
              <a:buChar char="•"/>
            </a:pPr>
            <a:endParaRPr lang="en-US" altLang="ja-JP" b="1" dirty="0">
              <a:solidFill>
                <a:srgbClr val="FFFFFF"/>
              </a:solidFill>
              <a:latin typeface="Lato Bold"/>
              <a:cs typeface="Lato Bold"/>
            </a:endParaRPr>
          </a:p>
          <a:p>
            <a:pPr marL="285750" indent="-285750">
              <a:buFont typeface="Arial"/>
              <a:buChar char="•"/>
            </a:pPr>
            <a:r>
              <a:rPr lang="ja-JP" altLang="en-US" b="1" dirty="0">
                <a:solidFill>
                  <a:srgbClr val="FFFFFF"/>
                </a:solidFill>
                <a:latin typeface="Lato Bold"/>
                <a:cs typeface="Lato Bold"/>
              </a:rPr>
              <a:t>自分の家でワイズメンズクラブ国際協会の交換プログラム（</a:t>
            </a:r>
            <a:r>
              <a:rPr lang="en-US" altLang="ja-JP" b="1" dirty="0">
                <a:solidFill>
                  <a:srgbClr val="FFFFFF"/>
                </a:solidFill>
                <a:latin typeface="Lato Bold"/>
                <a:cs typeface="Lato Bold"/>
              </a:rPr>
              <a:t>BF</a:t>
            </a:r>
            <a:r>
              <a:rPr lang="ja-JP" altLang="en-US" b="1" dirty="0">
                <a:solidFill>
                  <a:srgbClr val="FFFFFF"/>
                </a:solidFill>
                <a:latin typeface="Lato Bold"/>
                <a:cs typeface="Lato Bold"/>
              </a:rPr>
              <a:t>、</a:t>
            </a:r>
            <a:r>
              <a:rPr lang="en-US" altLang="ja-JP" b="1" dirty="0">
                <a:solidFill>
                  <a:srgbClr val="FFFFFF"/>
                </a:solidFill>
                <a:latin typeface="Lato Bold"/>
                <a:cs typeface="Lato Bold"/>
              </a:rPr>
              <a:t>YEEP</a:t>
            </a:r>
            <a:r>
              <a:rPr lang="ja-JP" altLang="en-US" b="1" dirty="0">
                <a:solidFill>
                  <a:srgbClr val="FFFFFF"/>
                </a:solidFill>
                <a:latin typeface="Lato Bold"/>
                <a:cs typeface="Lato Bold"/>
              </a:rPr>
              <a:t>、</a:t>
            </a:r>
            <a:r>
              <a:rPr lang="en-US" altLang="ja-JP" b="1" dirty="0">
                <a:solidFill>
                  <a:srgbClr val="FFFFFF"/>
                </a:solidFill>
                <a:latin typeface="Lato Bold"/>
                <a:cs typeface="Lato Bold"/>
              </a:rPr>
              <a:t>,STEP</a:t>
            </a:r>
            <a:r>
              <a:rPr lang="ja-JP" altLang="en-US" b="1" dirty="0">
                <a:solidFill>
                  <a:srgbClr val="FFFFFF"/>
                </a:solidFill>
                <a:latin typeface="Lato Bold"/>
                <a:cs typeface="Lato Bold"/>
              </a:rPr>
              <a:t>）の参加者をホストすることについて考えますか？</a:t>
            </a:r>
            <a:endParaRPr lang="en-US" altLang="ja-JP" b="1" dirty="0">
              <a:solidFill>
                <a:srgbClr val="FFFFFF"/>
              </a:solidFill>
              <a:latin typeface="Lato Bold"/>
              <a:cs typeface="Lato Bold"/>
            </a:endParaRPr>
          </a:p>
          <a:p>
            <a:pPr marL="285750" indent="-285750">
              <a:buFont typeface="Arial"/>
              <a:buChar char="•"/>
            </a:pPr>
            <a:endParaRPr lang="en-US" altLang="ja-JP" b="1" dirty="0">
              <a:solidFill>
                <a:srgbClr val="FFFFFF"/>
              </a:solidFill>
              <a:latin typeface="Lato Bold"/>
              <a:cs typeface="Lato Bold"/>
            </a:endParaRPr>
          </a:p>
          <a:p>
            <a:pPr marL="285750" indent="-285750">
              <a:buFont typeface="Arial"/>
              <a:buChar char="•"/>
            </a:pPr>
            <a:r>
              <a:rPr lang="ja-JP" altLang="en-US" b="1" dirty="0">
                <a:solidFill>
                  <a:srgbClr val="FFFFFF"/>
                </a:solidFill>
                <a:latin typeface="Lato Bold"/>
                <a:cs typeface="Lato Bold"/>
              </a:rPr>
              <a:t>断食の時（</a:t>
            </a:r>
            <a:r>
              <a:rPr lang="en-US" altLang="ja-JP" b="1" dirty="0">
                <a:solidFill>
                  <a:srgbClr val="FFFFFF"/>
                </a:solidFill>
                <a:latin typeface="Lato Bold"/>
                <a:cs typeface="Lato Bold"/>
              </a:rPr>
              <a:t>TOF</a:t>
            </a:r>
            <a:r>
              <a:rPr lang="ja-JP" altLang="en-US" b="1" dirty="0">
                <a:solidFill>
                  <a:srgbClr val="FFFFFF"/>
                </a:solidFill>
                <a:latin typeface="Lato Bold"/>
                <a:cs typeface="Lato Bold"/>
              </a:rPr>
              <a:t>）、アレキサンダー奨学基金</a:t>
            </a:r>
            <a:r>
              <a:rPr lang="en-US" altLang="ja-JP" b="1" dirty="0">
                <a:solidFill>
                  <a:srgbClr val="FFFFFF"/>
                </a:solidFill>
                <a:latin typeface="Lato Bold"/>
                <a:cs typeface="Lato Bold"/>
              </a:rPr>
              <a:t>(ASF)</a:t>
            </a:r>
            <a:r>
              <a:rPr lang="ja-JP" altLang="en-US" b="1" dirty="0">
                <a:solidFill>
                  <a:srgbClr val="FFFFFF"/>
                </a:solidFill>
                <a:latin typeface="Lato Bold"/>
                <a:cs typeface="Lato Bold"/>
              </a:rPr>
              <a:t>その他のワイズメンズクラブ国際協会の国際プロジェクトに財政的に貢献していますか？</a:t>
            </a:r>
            <a:endParaRPr lang="en-US" b="1" dirty="0">
              <a:solidFill>
                <a:srgbClr val="FFFFFF"/>
              </a:solidFill>
              <a:latin typeface="Lato Bold"/>
              <a:cs typeface="Lato Bold"/>
            </a:endParaRPr>
          </a:p>
        </p:txBody>
      </p:sp>
    </p:spTree>
    <p:extLst>
      <p:ext uri="{BB962C8B-B14F-4D97-AF65-F5344CB8AC3E}">
        <p14:creationId xmlns:p14="http://schemas.microsoft.com/office/powerpoint/2010/main" val="1242774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lank-notebook-733857.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1" cy="5715000"/>
          </a:xfrm>
          <a:prstGeom prst="rect">
            <a:avLst/>
          </a:prstGeom>
        </p:spPr>
      </p:pic>
      <p:sp>
        <p:nvSpPr>
          <p:cNvPr id="2" name="Rectangle 1"/>
          <p:cNvSpPr/>
          <p:nvPr/>
        </p:nvSpPr>
        <p:spPr>
          <a:xfrm>
            <a:off x="4608949" y="3764382"/>
            <a:ext cx="4269572" cy="1569660"/>
          </a:xfrm>
          <a:prstGeom prst="rect">
            <a:avLst/>
          </a:prstGeom>
        </p:spPr>
        <p:txBody>
          <a:bodyPr wrap="square">
            <a:spAutoFit/>
          </a:bodyPr>
          <a:lstStyle/>
          <a:p>
            <a:pPr algn="ctr"/>
            <a:r>
              <a:rPr lang="ja-JP" altLang="en-US" sz="3200" b="1" dirty="0">
                <a:latin typeface="Lato Regular"/>
                <a:cs typeface="Lato Regular"/>
              </a:rPr>
              <a:t>私の活動の評価は</a:t>
            </a:r>
            <a:r>
              <a:rPr lang="en-US" sz="3200" b="1" dirty="0">
                <a:latin typeface="Lato Regular"/>
                <a:cs typeface="Lato Regular"/>
              </a:rPr>
              <a:t>?</a:t>
            </a:r>
          </a:p>
          <a:p>
            <a:pPr algn="ctr"/>
            <a:r>
              <a:rPr lang="ja-JP" altLang="en-US" sz="3200" b="1" dirty="0">
                <a:latin typeface="Lato Regular"/>
                <a:cs typeface="Lato Regular"/>
              </a:rPr>
              <a:t>個人的な活動計画を</a:t>
            </a:r>
            <a:endParaRPr lang="en-US" altLang="ja-JP" sz="3200" b="1" dirty="0">
              <a:latin typeface="Lato Regular"/>
              <a:cs typeface="Lato Regular"/>
            </a:endParaRPr>
          </a:p>
          <a:p>
            <a:pPr algn="ctr"/>
            <a:r>
              <a:rPr lang="ja-JP" altLang="en-US" sz="3200" b="1" dirty="0">
                <a:latin typeface="Lato Regular"/>
                <a:cs typeface="Lato Regular"/>
              </a:rPr>
              <a:t>作りましょう</a:t>
            </a:r>
            <a:r>
              <a:rPr lang="en-US" sz="3200" b="1" dirty="0">
                <a:latin typeface="Lato Regular"/>
                <a:cs typeface="Lato Regular"/>
              </a:rPr>
              <a:t>!</a:t>
            </a:r>
          </a:p>
        </p:txBody>
      </p:sp>
    </p:spTree>
    <p:extLst>
      <p:ext uri="{BB962C8B-B14F-4D97-AF65-F5344CB8AC3E}">
        <p14:creationId xmlns:p14="http://schemas.microsoft.com/office/powerpoint/2010/main" val="608692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g-watch-and-planner-book-on-brown-wooden-surface-2736499.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5715001"/>
          </a:xfrm>
          <a:prstGeom prst="rect">
            <a:avLst/>
          </a:prstGeom>
        </p:spPr>
      </p:pic>
      <p:sp>
        <p:nvSpPr>
          <p:cNvPr id="55" name="Rectangle 54"/>
          <p:cNvSpPr/>
          <p:nvPr/>
        </p:nvSpPr>
        <p:spPr>
          <a:xfrm>
            <a:off x="0" y="813282"/>
            <a:ext cx="9163743" cy="4047753"/>
          </a:xfrm>
          <a:prstGeom prst="rect">
            <a:avLst/>
          </a:prstGeom>
          <a:solidFill>
            <a:schemeClr val="tx1">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08571" y="704956"/>
            <a:ext cx="7212360" cy="4647426"/>
          </a:xfrm>
          <a:prstGeom prst="rect">
            <a:avLst/>
          </a:prstGeom>
          <a:noFill/>
        </p:spPr>
        <p:txBody>
          <a:bodyPr wrap="square" rtlCol="0" anchor="t">
            <a:spAutoFit/>
          </a:bodyPr>
          <a:lstStyle/>
          <a:p>
            <a:endParaRPr lang="en-US" sz="1600" dirty="0">
              <a:solidFill>
                <a:schemeClr val="bg1"/>
              </a:solidFill>
              <a:latin typeface="Lato Bold"/>
              <a:cs typeface="Lato Bold"/>
            </a:endParaRPr>
          </a:p>
          <a:p>
            <a:r>
              <a:rPr lang="ja-JP" altLang="en-US" sz="2400" b="1" dirty="0">
                <a:solidFill>
                  <a:schemeClr val="bg1"/>
                </a:solidFill>
                <a:latin typeface="Lato Bold"/>
                <a:cs typeface="Lato Bold"/>
              </a:rPr>
              <a:t>自分の活動の評価</a:t>
            </a:r>
            <a:endParaRPr lang="en-US" sz="2400" b="1" dirty="0">
              <a:solidFill>
                <a:schemeClr val="bg1"/>
              </a:solidFill>
              <a:latin typeface="Lato Bold"/>
              <a:cs typeface="Lato Bold"/>
            </a:endParaRPr>
          </a:p>
          <a:p>
            <a:endParaRPr lang="en-US" sz="1600" dirty="0">
              <a:solidFill>
                <a:schemeClr val="bg1"/>
              </a:solidFill>
              <a:latin typeface="Lato Bold"/>
              <a:cs typeface="Lato Bold"/>
            </a:endParaRPr>
          </a:p>
          <a:p>
            <a:r>
              <a:rPr lang="ja-JP" altLang="en-US" sz="1600" b="1" dirty="0">
                <a:solidFill>
                  <a:schemeClr val="bg1"/>
                </a:solidFill>
                <a:latin typeface="Lato Bold"/>
                <a:cs typeface="Lato Bold"/>
              </a:rPr>
              <a:t>参加</a:t>
            </a:r>
            <a:r>
              <a:rPr lang="en-US" sz="1600" b="1" dirty="0">
                <a:solidFill>
                  <a:schemeClr val="bg1"/>
                </a:solidFill>
                <a:latin typeface="Lato Bold"/>
                <a:cs typeface="Lato Bold"/>
              </a:rPr>
              <a:t>------------------------------------------------------------------------</a:t>
            </a:r>
          </a:p>
          <a:p>
            <a:endParaRPr lang="en-US" sz="1600" b="1" dirty="0">
              <a:solidFill>
                <a:schemeClr val="bg1"/>
              </a:solidFill>
              <a:latin typeface="Lato Bold"/>
              <a:cs typeface="Lato Bold"/>
            </a:endParaRPr>
          </a:p>
          <a:p>
            <a:r>
              <a:rPr lang="ja-JP" altLang="en-US" sz="1600" b="1" dirty="0">
                <a:solidFill>
                  <a:schemeClr val="bg1"/>
                </a:solidFill>
                <a:latin typeface="Lato Bold"/>
                <a:cs typeface="Lato Bold"/>
              </a:rPr>
              <a:t>有意義な事業</a:t>
            </a:r>
            <a:r>
              <a:rPr lang="en-US" sz="1600" b="1" dirty="0">
                <a:solidFill>
                  <a:schemeClr val="bg1"/>
                </a:solidFill>
                <a:latin typeface="Lato Bold"/>
                <a:cs typeface="Lato Bold"/>
              </a:rPr>
              <a:t>---------------------------------------------------------------</a:t>
            </a:r>
          </a:p>
          <a:p>
            <a:endParaRPr lang="en-US" sz="1600" b="1" dirty="0">
              <a:solidFill>
                <a:schemeClr val="bg1"/>
              </a:solidFill>
              <a:latin typeface="Lato Bold"/>
              <a:cs typeface="Lato Bold"/>
            </a:endParaRPr>
          </a:p>
          <a:p>
            <a:r>
              <a:rPr lang="ja-JP" altLang="en-US" sz="1600" b="1" dirty="0">
                <a:solidFill>
                  <a:schemeClr val="bg1"/>
                </a:solidFill>
                <a:latin typeface="Lato Bold"/>
                <a:cs typeface="Lato Bold"/>
              </a:rPr>
              <a:t>計画立案</a:t>
            </a:r>
            <a:r>
              <a:rPr lang="en-US" sz="1600" b="1" dirty="0">
                <a:solidFill>
                  <a:schemeClr val="bg1"/>
                </a:solidFill>
                <a:latin typeface="Lato Bold"/>
                <a:cs typeface="Lato Bold"/>
              </a:rPr>
              <a:t>---------------------------------------------------------------------------</a:t>
            </a:r>
          </a:p>
          <a:p>
            <a:endParaRPr lang="en-US" sz="1600" b="1" dirty="0">
              <a:solidFill>
                <a:schemeClr val="bg1"/>
              </a:solidFill>
              <a:latin typeface="Lato Bold"/>
              <a:cs typeface="Lato Bold"/>
            </a:endParaRPr>
          </a:p>
          <a:p>
            <a:r>
              <a:rPr lang="ja-JP" altLang="en-US" sz="1600" b="1" dirty="0">
                <a:solidFill>
                  <a:schemeClr val="bg1"/>
                </a:solidFill>
                <a:latin typeface="Lato Bold"/>
                <a:cs typeface="Lato Bold"/>
              </a:rPr>
              <a:t>クラブメンバー維持・増強</a:t>
            </a:r>
            <a:r>
              <a:rPr lang="en-US" sz="1600" b="1" dirty="0">
                <a:solidFill>
                  <a:schemeClr val="bg1"/>
                </a:solidFill>
                <a:latin typeface="Lato Bold"/>
                <a:cs typeface="Lato Bold"/>
              </a:rPr>
              <a:t>----------------------------------------------</a:t>
            </a:r>
          </a:p>
          <a:p>
            <a:endParaRPr lang="en-US" sz="1600" b="1" dirty="0">
              <a:solidFill>
                <a:schemeClr val="bg1"/>
              </a:solidFill>
              <a:latin typeface="Lato Bold"/>
              <a:cs typeface="Lato Bold"/>
            </a:endParaRPr>
          </a:p>
          <a:p>
            <a:r>
              <a:rPr lang="ja-JP" altLang="en-US" sz="1600" b="1" dirty="0">
                <a:solidFill>
                  <a:schemeClr val="bg1"/>
                </a:solidFill>
                <a:latin typeface="Lato Bold"/>
                <a:cs typeface="Lato Bold"/>
              </a:rPr>
              <a:t>リソースの活用</a:t>
            </a:r>
            <a:r>
              <a:rPr lang="en-US" sz="1600" b="1" dirty="0">
                <a:solidFill>
                  <a:schemeClr val="bg1"/>
                </a:solidFill>
                <a:latin typeface="Lato Bold"/>
                <a:cs typeface="Lato Bold"/>
              </a:rPr>
              <a:t>-------------------------------------------------------------</a:t>
            </a:r>
          </a:p>
          <a:p>
            <a:endParaRPr lang="en-US" sz="1600" b="1" dirty="0">
              <a:solidFill>
                <a:schemeClr val="bg1"/>
              </a:solidFill>
              <a:latin typeface="Lato Bold"/>
              <a:cs typeface="Lato Bold"/>
            </a:endParaRPr>
          </a:p>
          <a:p>
            <a:r>
              <a:rPr lang="ja-JP" altLang="en-US" sz="1600" b="1" dirty="0">
                <a:solidFill>
                  <a:schemeClr val="bg1"/>
                </a:solidFill>
                <a:latin typeface="Lato Bold"/>
                <a:cs typeface="Lato Bold"/>
              </a:rPr>
              <a:t>国際的な活動</a:t>
            </a:r>
            <a:r>
              <a:rPr lang="en-US" sz="1600" b="1" dirty="0">
                <a:solidFill>
                  <a:schemeClr val="bg1"/>
                </a:solidFill>
                <a:latin typeface="Lato Bold"/>
                <a:cs typeface="Lato Bold"/>
              </a:rPr>
              <a:t>---------------------------------------------------------</a:t>
            </a:r>
          </a:p>
          <a:p>
            <a:endParaRPr lang="en-US" sz="1600" dirty="0">
              <a:solidFill>
                <a:schemeClr val="bg1"/>
              </a:solidFill>
              <a:latin typeface="Lato Bold"/>
              <a:cs typeface="Lato Bold"/>
            </a:endParaRPr>
          </a:p>
          <a:p>
            <a:endParaRPr lang="en-US" sz="1600" dirty="0">
              <a:solidFill>
                <a:schemeClr val="bg1"/>
              </a:solidFill>
              <a:latin typeface="Lato Bold"/>
              <a:cs typeface="Lato Bold"/>
            </a:endParaRPr>
          </a:p>
          <a:p>
            <a:endParaRPr lang="en-US" sz="1600" dirty="0">
              <a:solidFill>
                <a:schemeClr val="bg1"/>
              </a:solidFill>
              <a:latin typeface="Lato Bold"/>
              <a:cs typeface="Lato Bold"/>
            </a:endParaRPr>
          </a:p>
          <a:p>
            <a:endParaRPr lang="en-US" sz="1600" dirty="0">
              <a:solidFill>
                <a:schemeClr val="bg1"/>
              </a:solidFill>
              <a:latin typeface="Lato Bold"/>
              <a:cs typeface="Lato Bold"/>
            </a:endParaRPr>
          </a:p>
        </p:txBody>
      </p:sp>
      <p:sp>
        <p:nvSpPr>
          <p:cNvPr id="5" name="Rectangle 4"/>
          <p:cNvSpPr/>
          <p:nvPr/>
        </p:nvSpPr>
        <p:spPr>
          <a:xfrm>
            <a:off x="4184454" y="1484046"/>
            <a:ext cx="767500" cy="4280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086729" y="871806"/>
            <a:ext cx="587020" cy="338554"/>
          </a:xfrm>
          <a:prstGeom prst="rect">
            <a:avLst/>
          </a:prstGeom>
          <a:noFill/>
        </p:spPr>
        <p:txBody>
          <a:bodyPr wrap="none" rtlCol="0">
            <a:spAutoFit/>
          </a:bodyPr>
          <a:lstStyle/>
          <a:p>
            <a:r>
              <a:rPr lang="ja-JP" altLang="en-US" sz="1600" b="1" dirty="0">
                <a:solidFill>
                  <a:srgbClr val="FFFFFF"/>
                </a:solidFill>
                <a:latin typeface="Lato Black"/>
                <a:cs typeface="Lato Black"/>
              </a:rPr>
              <a:t>良い</a:t>
            </a:r>
            <a:endParaRPr lang="en-US" sz="1600" b="1" dirty="0">
              <a:solidFill>
                <a:srgbClr val="FFFFFF"/>
              </a:solidFill>
              <a:latin typeface="Lato Black"/>
              <a:cs typeface="Lato Black"/>
            </a:endParaRPr>
          </a:p>
        </p:txBody>
      </p:sp>
      <p:sp>
        <p:nvSpPr>
          <p:cNvPr id="23" name="TextBox 22"/>
          <p:cNvSpPr txBox="1"/>
          <p:nvPr/>
        </p:nvSpPr>
        <p:spPr>
          <a:xfrm>
            <a:off x="5354783" y="867240"/>
            <a:ext cx="941283" cy="338554"/>
          </a:xfrm>
          <a:prstGeom prst="rect">
            <a:avLst/>
          </a:prstGeom>
          <a:noFill/>
        </p:spPr>
        <p:txBody>
          <a:bodyPr wrap="none" rtlCol="0">
            <a:spAutoFit/>
          </a:bodyPr>
          <a:lstStyle/>
          <a:p>
            <a:r>
              <a:rPr lang="ja-JP" altLang="en-US" sz="1600" b="1" dirty="0">
                <a:solidFill>
                  <a:srgbClr val="FFFFFF"/>
                </a:solidFill>
                <a:latin typeface="Lato Black"/>
                <a:cs typeface="Lato Black"/>
              </a:rPr>
              <a:t>まあまあ</a:t>
            </a:r>
            <a:endParaRPr lang="en-US" sz="1600" b="1" dirty="0">
              <a:solidFill>
                <a:srgbClr val="FFFFFF"/>
              </a:solidFill>
              <a:latin typeface="Lato Black"/>
              <a:cs typeface="Lato Black"/>
            </a:endParaRPr>
          </a:p>
        </p:txBody>
      </p:sp>
      <p:sp>
        <p:nvSpPr>
          <p:cNvPr id="24" name="TextBox 23"/>
          <p:cNvSpPr txBox="1"/>
          <p:nvPr/>
        </p:nvSpPr>
        <p:spPr>
          <a:xfrm>
            <a:off x="6801706" y="876944"/>
            <a:ext cx="1218603" cy="338554"/>
          </a:xfrm>
          <a:prstGeom prst="rect">
            <a:avLst/>
          </a:prstGeom>
          <a:noFill/>
        </p:spPr>
        <p:txBody>
          <a:bodyPr wrap="none" rtlCol="0">
            <a:spAutoFit/>
          </a:bodyPr>
          <a:lstStyle/>
          <a:p>
            <a:r>
              <a:rPr lang="ja-JP" altLang="en-US" sz="1600" b="1" dirty="0">
                <a:solidFill>
                  <a:srgbClr val="FFFFFF"/>
                </a:solidFill>
                <a:latin typeface="Lato Black"/>
                <a:cs typeface="Lato Black"/>
              </a:rPr>
              <a:t>改善が必要</a:t>
            </a:r>
            <a:endParaRPr lang="en-US" sz="1600" b="1" dirty="0">
              <a:solidFill>
                <a:srgbClr val="FFFFFF"/>
              </a:solidFill>
              <a:latin typeface="Lato Black"/>
              <a:cs typeface="Lato Black"/>
            </a:endParaRPr>
          </a:p>
        </p:txBody>
      </p:sp>
      <p:sp>
        <p:nvSpPr>
          <p:cNvPr id="31" name="Rectangle 30"/>
          <p:cNvSpPr/>
          <p:nvPr/>
        </p:nvSpPr>
        <p:spPr>
          <a:xfrm>
            <a:off x="4184454" y="1974231"/>
            <a:ext cx="767500" cy="4280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184454" y="2462858"/>
            <a:ext cx="767500" cy="4280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184454" y="2948321"/>
            <a:ext cx="767500" cy="4280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184454" y="3437518"/>
            <a:ext cx="767500" cy="4280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184454" y="3930424"/>
            <a:ext cx="767500" cy="4280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5464263" y="1484046"/>
            <a:ext cx="767500" cy="4280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5464263" y="1974231"/>
            <a:ext cx="767500" cy="4280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5464263" y="2462858"/>
            <a:ext cx="767500" cy="4280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5464263" y="2948321"/>
            <a:ext cx="767500" cy="4280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5464263" y="3437518"/>
            <a:ext cx="767500" cy="4280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5464263" y="3930424"/>
            <a:ext cx="767500" cy="4280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6910736" y="1484046"/>
            <a:ext cx="767500" cy="4280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910736" y="1974231"/>
            <a:ext cx="767500" cy="4280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6910736" y="2462858"/>
            <a:ext cx="767500" cy="4280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6910736" y="2948321"/>
            <a:ext cx="767500" cy="4280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910736" y="3437518"/>
            <a:ext cx="767500" cy="4280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6910736" y="3930424"/>
            <a:ext cx="767500" cy="4280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71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all-point-pen-on-white-notebook-158771.jpg"/>
          <p:cNvPicPr>
            <a:picLocks noChangeAspect="1"/>
          </p:cNvPicPr>
          <p:nvPr/>
        </p:nvPicPr>
        <p:blipFill rotWithShape="1">
          <a:blip r:embed="rId2" cstate="screen">
            <a:extLst>
              <a:ext uri="{28A0092B-C50C-407E-A947-70E740481C1C}">
                <a14:useLocalDpi xmlns:a14="http://schemas.microsoft.com/office/drawing/2010/main"/>
              </a:ext>
            </a:extLst>
          </a:blip>
          <a:srcRect t="-1904"/>
          <a:stretch/>
        </p:blipFill>
        <p:spPr>
          <a:xfrm>
            <a:off x="-6572" y="-120431"/>
            <a:ext cx="9150572" cy="5835431"/>
          </a:xfrm>
          <a:prstGeom prst="rect">
            <a:avLst/>
          </a:prstGeom>
        </p:spPr>
      </p:pic>
      <p:sp>
        <p:nvSpPr>
          <p:cNvPr id="4" name="TextBox 3"/>
          <p:cNvSpPr txBox="1"/>
          <p:nvPr/>
        </p:nvSpPr>
        <p:spPr>
          <a:xfrm rot="20437326">
            <a:off x="759767" y="1459230"/>
            <a:ext cx="3902364" cy="369332"/>
          </a:xfrm>
          <a:prstGeom prst="rect">
            <a:avLst/>
          </a:prstGeom>
          <a:noFill/>
        </p:spPr>
        <p:txBody>
          <a:bodyPr wrap="square" rtlCol="0">
            <a:spAutoFit/>
          </a:bodyPr>
          <a:lstStyle/>
          <a:p>
            <a:r>
              <a:rPr lang="ja-JP" altLang="en-US" b="1" dirty="0">
                <a:solidFill>
                  <a:srgbClr val="314197"/>
                </a:solidFill>
                <a:latin typeface="Lato Bold"/>
                <a:cs typeface="Lato Bold"/>
              </a:rPr>
              <a:t>一歩ずつ</a:t>
            </a:r>
            <a:endParaRPr lang="en-US" b="1" dirty="0">
              <a:solidFill>
                <a:srgbClr val="314197"/>
              </a:solidFill>
              <a:latin typeface="Lato Bold"/>
              <a:cs typeface="Lato Bold"/>
            </a:endParaRPr>
          </a:p>
        </p:txBody>
      </p:sp>
      <p:sp>
        <p:nvSpPr>
          <p:cNvPr id="5" name="TextBox 4"/>
          <p:cNvSpPr txBox="1"/>
          <p:nvPr/>
        </p:nvSpPr>
        <p:spPr>
          <a:xfrm rot="20420410">
            <a:off x="1343312" y="2027461"/>
            <a:ext cx="3526954" cy="2554545"/>
          </a:xfrm>
          <a:prstGeom prst="rect">
            <a:avLst/>
          </a:prstGeom>
          <a:noFill/>
        </p:spPr>
        <p:txBody>
          <a:bodyPr wrap="square" rtlCol="0" anchor="t">
            <a:spAutoFit/>
          </a:bodyPr>
          <a:lstStyle/>
          <a:p>
            <a:r>
              <a:rPr lang="ja-JP" altLang="en-US" sz="1600" b="1" dirty="0">
                <a:solidFill>
                  <a:schemeClr val="tx1">
                    <a:lumMod val="65000"/>
                    <a:lumOff val="35000"/>
                  </a:schemeClr>
                </a:solidFill>
                <a:latin typeface="+mn-ea"/>
                <a:cs typeface="+mn-lt"/>
              </a:rPr>
              <a:t>自己評価に基づいて、「改善が必要」とマークした項目を優先して、パフォーマンスを改善するために翌月に実行できるアクションを</a:t>
            </a:r>
            <a:r>
              <a:rPr lang="en-US" altLang="ja-JP" sz="1600" b="1" dirty="0">
                <a:solidFill>
                  <a:schemeClr val="tx1">
                    <a:lumMod val="65000"/>
                    <a:lumOff val="35000"/>
                  </a:schemeClr>
                </a:solidFill>
                <a:latin typeface="+mn-ea"/>
                <a:cs typeface="+mn-lt"/>
              </a:rPr>
              <a:t>1</a:t>
            </a:r>
            <a:r>
              <a:rPr lang="ja-JP" altLang="en-US" sz="1600" b="1" dirty="0">
                <a:solidFill>
                  <a:schemeClr val="tx1">
                    <a:lumMod val="65000"/>
                    <a:lumOff val="35000"/>
                  </a:schemeClr>
                </a:solidFill>
                <a:latin typeface="+mn-ea"/>
                <a:cs typeface="+mn-lt"/>
              </a:rPr>
              <a:t>つ考え、次に「まあまあ」の項目も同じようにします。</a:t>
            </a:r>
            <a:endParaRPr lang="en-US" altLang="ja-JP" sz="1600" b="1" dirty="0">
              <a:solidFill>
                <a:schemeClr val="tx1">
                  <a:lumMod val="65000"/>
                  <a:lumOff val="35000"/>
                </a:schemeClr>
              </a:solidFill>
              <a:latin typeface="+mn-ea"/>
              <a:cs typeface="+mn-lt"/>
            </a:endParaRPr>
          </a:p>
          <a:p>
            <a:endParaRPr lang="en-US" altLang="ja-JP" sz="1600" b="1" dirty="0">
              <a:solidFill>
                <a:schemeClr val="tx1">
                  <a:lumMod val="65000"/>
                  <a:lumOff val="35000"/>
                </a:schemeClr>
              </a:solidFill>
              <a:latin typeface="+mn-ea"/>
              <a:cs typeface="+mn-lt"/>
            </a:endParaRPr>
          </a:p>
          <a:p>
            <a:r>
              <a:rPr lang="ja-JP" altLang="en-US" sz="1600" b="1" dirty="0">
                <a:solidFill>
                  <a:schemeClr val="tx1">
                    <a:lumMod val="65000"/>
                    <a:lumOff val="35000"/>
                  </a:schemeClr>
                </a:solidFill>
                <a:latin typeface="+mn-ea"/>
                <a:cs typeface="+mn-lt"/>
              </a:rPr>
              <a:t>その後、すでに熟練している（良い）と感じている領域で、どのように強化し、さらに発展させることができるかを考えます。</a:t>
            </a:r>
            <a:endParaRPr lang="en-US" b="1" dirty="0">
              <a:solidFill>
                <a:schemeClr val="tx1">
                  <a:lumMod val="65000"/>
                  <a:lumOff val="35000"/>
                </a:schemeClr>
              </a:solidFill>
              <a:latin typeface="+mn-ea"/>
            </a:endParaRPr>
          </a:p>
        </p:txBody>
      </p:sp>
      <p:sp>
        <p:nvSpPr>
          <p:cNvPr id="8" name="Right Triangle 7"/>
          <p:cNvSpPr/>
          <p:nvPr/>
        </p:nvSpPr>
        <p:spPr>
          <a:xfrm flipH="1">
            <a:off x="4662131" y="3343220"/>
            <a:ext cx="4481869" cy="237178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4" descr="F:\1.Ys Men\Emblems, Logos - New\Emblem New transparent\LOGO-FULLY-TRANSPARENT.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5995" y="4364179"/>
            <a:ext cx="1144913" cy="1207215"/>
          </a:xfrm>
          <a:prstGeom prst="rect">
            <a:avLst/>
          </a:prstGeom>
          <a:noFill/>
          <a:ln w="9525">
            <a:noFill/>
            <a:miter lim="800000"/>
            <a:headEnd/>
            <a:tailEnd/>
          </a:ln>
        </p:spPr>
      </p:pic>
    </p:spTree>
    <p:extLst>
      <p:ext uri="{BB962C8B-B14F-4D97-AF65-F5344CB8AC3E}">
        <p14:creationId xmlns:p14="http://schemas.microsoft.com/office/powerpoint/2010/main" val="4087711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0805"/>
            <a:ext cx="8229600" cy="1177304"/>
          </a:xfrm>
        </p:spPr>
        <p:txBody>
          <a:bodyPr>
            <a:normAutofit/>
          </a:bodyPr>
          <a:lstStyle/>
          <a:p>
            <a:pPr marL="0" indent="0" algn="ctr">
              <a:buNone/>
            </a:pPr>
            <a:r>
              <a:rPr lang="ja-JP" altLang="en-US" b="1" dirty="0">
                <a:solidFill>
                  <a:schemeClr val="tx1">
                    <a:lumMod val="65000"/>
                    <a:lumOff val="35000"/>
                  </a:schemeClr>
                </a:solidFill>
                <a:latin typeface="Lato Black"/>
                <a:cs typeface="Lato Black"/>
              </a:rPr>
              <a:t>おしまい</a:t>
            </a:r>
            <a:endParaRPr lang="en-US" b="1" dirty="0">
              <a:solidFill>
                <a:schemeClr val="tx1">
                  <a:lumMod val="65000"/>
                  <a:lumOff val="35000"/>
                </a:schemeClr>
              </a:solidFill>
              <a:latin typeface="Lato Black"/>
              <a:cs typeface="Lato Black"/>
            </a:endParaRPr>
          </a:p>
          <a:p>
            <a:pPr marL="0" indent="0" algn="ctr">
              <a:buNone/>
            </a:pPr>
            <a:endParaRPr lang="en-US" dirty="0">
              <a:solidFill>
                <a:schemeClr val="tx1">
                  <a:lumMod val="65000"/>
                  <a:lumOff val="35000"/>
                </a:schemeClr>
              </a:solidFill>
              <a:latin typeface="Lato Black"/>
              <a:cs typeface="Lato Black"/>
            </a:endParaRPr>
          </a:p>
        </p:txBody>
      </p:sp>
    </p:spTree>
    <p:extLst>
      <p:ext uri="{BB962C8B-B14F-4D97-AF65-F5344CB8AC3E}">
        <p14:creationId xmlns:p14="http://schemas.microsoft.com/office/powerpoint/2010/main" val="536994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ople_ideas.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3893" y="765915"/>
            <a:ext cx="3493759" cy="3604892"/>
          </a:xfrm>
          <a:prstGeom prst="rect">
            <a:avLst/>
          </a:prstGeom>
        </p:spPr>
      </p:pic>
      <p:sp>
        <p:nvSpPr>
          <p:cNvPr id="4" name="TextBox 3"/>
          <p:cNvSpPr txBox="1"/>
          <p:nvPr/>
        </p:nvSpPr>
        <p:spPr>
          <a:xfrm>
            <a:off x="3398408" y="716304"/>
            <a:ext cx="5141699" cy="523220"/>
          </a:xfrm>
          <a:prstGeom prst="rect">
            <a:avLst/>
          </a:prstGeom>
          <a:noFill/>
        </p:spPr>
        <p:txBody>
          <a:bodyPr wrap="square" rtlCol="0">
            <a:spAutoFit/>
          </a:bodyPr>
          <a:lstStyle/>
          <a:p>
            <a:r>
              <a:rPr lang="ja-JP" altLang="en-US" sz="2800" b="1" dirty="0">
                <a:solidFill>
                  <a:srgbClr val="314198"/>
                </a:solidFill>
                <a:latin typeface="Lato Bold"/>
                <a:cs typeface="Lato Bold"/>
              </a:rPr>
              <a:t>私は活発なメンバーでしょうか？</a:t>
            </a:r>
            <a:endParaRPr lang="en-US" sz="2800" b="1" dirty="0">
              <a:solidFill>
                <a:srgbClr val="314198"/>
              </a:solidFill>
              <a:latin typeface="Lato Bold"/>
              <a:cs typeface="Lato Bold"/>
            </a:endParaRPr>
          </a:p>
        </p:txBody>
      </p:sp>
      <p:sp>
        <p:nvSpPr>
          <p:cNvPr id="5" name="TextBox 4"/>
          <p:cNvSpPr txBox="1"/>
          <p:nvPr/>
        </p:nvSpPr>
        <p:spPr>
          <a:xfrm>
            <a:off x="4466629" y="1575406"/>
            <a:ext cx="3809772" cy="3108543"/>
          </a:xfrm>
          <a:prstGeom prst="rect">
            <a:avLst/>
          </a:prstGeom>
          <a:noFill/>
        </p:spPr>
        <p:txBody>
          <a:bodyPr wrap="square" rtlCol="0" anchor="t">
            <a:spAutoFit/>
          </a:bodyPr>
          <a:lstStyle/>
          <a:p>
            <a:r>
              <a:rPr lang="ja-JP" altLang="en-US" b="1" dirty="0">
                <a:solidFill>
                  <a:schemeClr val="tx1">
                    <a:lumMod val="65000"/>
                    <a:lumOff val="35000"/>
                  </a:schemeClr>
                </a:solidFill>
                <a:latin typeface="+mn-ea"/>
                <a:cs typeface="Lato Regular"/>
              </a:rPr>
              <a:t>ワイズメンズクラブ国際協会の活発なクラブメンバーであることは、あなたが入会したときに、あなたが私たちの奉仕団体にした約束の不可欠な部分です。</a:t>
            </a:r>
            <a:endParaRPr lang="en-US" altLang="ja-JP" b="1" dirty="0">
              <a:solidFill>
                <a:schemeClr val="tx1">
                  <a:lumMod val="65000"/>
                  <a:lumOff val="35000"/>
                </a:schemeClr>
              </a:solidFill>
              <a:latin typeface="+mn-ea"/>
              <a:cs typeface="Lato Regular"/>
            </a:endParaRPr>
          </a:p>
          <a:p>
            <a:endParaRPr lang="en-US" altLang="ja-JP" b="1" dirty="0">
              <a:solidFill>
                <a:schemeClr val="tx1">
                  <a:lumMod val="65000"/>
                  <a:lumOff val="35000"/>
                </a:schemeClr>
              </a:solidFill>
              <a:latin typeface="+mn-ea"/>
              <a:cs typeface="Lato Regular"/>
            </a:endParaRPr>
          </a:p>
          <a:p>
            <a:r>
              <a:rPr lang="ja-JP" altLang="en-US" b="1" dirty="0">
                <a:solidFill>
                  <a:schemeClr val="tx1">
                    <a:lumMod val="65000"/>
                    <a:lumOff val="35000"/>
                  </a:schemeClr>
                </a:solidFill>
                <a:latin typeface="+mn-ea"/>
                <a:cs typeface="Lato Regular"/>
              </a:rPr>
              <a:t>このプレゼンテーションは、積極的に参加できるさまざまな方法を振り返るとともに、他の人が同じようにできるように支援することを目的としています。</a:t>
            </a:r>
            <a:endParaRPr lang="en-US" b="1" dirty="0">
              <a:solidFill>
                <a:schemeClr val="tx1">
                  <a:lumMod val="65000"/>
                  <a:lumOff val="35000"/>
                </a:schemeClr>
              </a:solidFill>
              <a:latin typeface="+mn-ea"/>
              <a:cs typeface="Lato Regular"/>
            </a:endParaRPr>
          </a:p>
          <a:p>
            <a:endParaRPr lang="en-US" sz="1600" dirty="0">
              <a:solidFill>
                <a:schemeClr val="tx1">
                  <a:lumMod val="65000"/>
                  <a:lumOff val="35000"/>
                </a:schemeClr>
              </a:solidFill>
              <a:latin typeface="Lato Regular"/>
              <a:cs typeface="Lato Regular"/>
            </a:endParaRPr>
          </a:p>
        </p:txBody>
      </p:sp>
      <p:pic>
        <p:nvPicPr>
          <p:cNvPr id="9" name="Picture 4" descr="F:\1.Ys Men\Emblems, Logos - New\Emblem New transparent\LOGO-FULLY-TRANSPARENT.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6975" y="4364179"/>
            <a:ext cx="1144913" cy="1207215"/>
          </a:xfrm>
          <a:prstGeom prst="rect">
            <a:avLst/>
          </a:prstGeom>
          <a:noFill/>
          <a:ln w="9525">
            <a:noFill/>
            <a:miter lim="800000"/>
            <a:headEnd/>
            <a:tailEnd/>
          </a:ln>
        </p:spPr>
      </p:pic>
    </p:spTree>
    <p:extLst>
      <p:ext uri="{BB962C8B-B14F-4D97-AF65-F5344CB8AC3E}">
        <p14:creationId xmlns:p14="http://schemas.microsoft.com/office/powerpoint/2010/main" val="3585633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1" y="11239"/>
            <a:ext cx="9144000" cy="5715000"/>
          </a:xfrm>
          <a:prstGeom prst="rtTriangle">
            <a:avLst/>
          </a:prstGeom>
          <a:solidFill>
            <a:srgbClr val="E606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4" descr="F:\1.Ys Men\Emblems, Logos - New\Emblem New transparent\LOGO-FULLY-TRANSPARENT.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05337" y="783301"/>
            <a:ext cx="2186824" cy="2305822"/>
          </a:xfrm>
          <a:prstGeom prst="rect">
            <a:avLst/>
          </a:prstGeom>
          <a:noFill/>
          <a:ln w="9525">
            <a:noFill/>
            <a:miter lim="800000"/>
            <a:headEnd/>
            <a:tailEnd/>
          </a:ln>
        </p:spPr>
      </p:pic>
      <p:sp>
        <p:nvSpPr>
          <p:cNvPr id="5" name="Rectangle 4"/>
          <p:cNvSpPr/>
          <p:nvPr/>
        </p:nvSpPr>
        <p:spPr>
          <a:xfrm>
            <a:off x="363545" y="4966472"/>
            <a:ext cx="4572000" cy="461665"/>
          </a:xfrm>
          <a:prstGeom prst="rect">
            <a:avLst/>
          </a:prstGeom>
        </p:spPr>
        <p:txBody>
          <a:bodyPr>
            <a:spAutoFit/>
          </a:bodyPr>
          <a:lstStyle/>
          <a:p>
            <a:r>
              <a:rPr lang="ja-JP" altLang="en-US" sz="2400" b="1" dirty="0">
                <a:solidFill>
                  <a:schemeClr val="bg1"/>
                </a:solidFill>
                <a:latin typeface="Lato Regular"/>
                <a:cs typeface="Lato Regular"/>
              </a:rPr>
              <a:t>ワイズメンズクラブ国際協会</a:t>
            </a:r>
            <a:endParaRPr lang="en-US" sz="2400" dirty="0">
              <a:solidFill>
                <a:schemeClr val="bg1"/>
              </a:solidFill>
              <a:latin typeface="Lato Regular"/>
              <a:cs typeface="Lato Regular"/>
            </a:endParaRPr>
          </a:p>
        </p:txBody>
      </p:sp>
    </p:spTree>
    <p:extLst>
      <p:ext uri="{BB962C8B-B14F-4D97-AF65-F5344CB8AC3E}">
        <p14:creationId xmlns:p14="http://schemas.microsoft.com/office/powerpoint/2010/main" val="14279959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1897" y="428637"/>
            <a:ext cx="4669770" cy="646331"/>
          </a:xfrm>
          <a:prstGeom prst="rect">
            <a:avLst/>
          </a:prstGeom>
          <a:noFill/>
        </p:spPr>
        <p:txBody>
          <a:bodyPr wrap="square" rtlCol="0">
            <a:spAutoFit/>
          </a:bodyPr>
          <a:lstStyle/>
          <a:p>
            <a:r>
              <a:rPr lang="ja-JP" altLang="en-US" b="1" dirty="0">
                <a:solidFill>
                  <a:srgbClr val="314197"/>
                </a:solidFill>
                <a:latin typeface="Lato Bold"/>
                <a:cs typeface="Lato Bold"/>
              </a:rPr>
              <a:t>このセッションでは、以下のことをご紹介します</a:t>
            </a:r>
            <a:r>
              <a:rPr lang="en-US" b="1" dirty="0">
                <a:solidFill>
                  <a:srgbClr val="314197"/>
                </a:solidFill>
                <a:latin typeface="Lato Bold"/>
                <a:cs typeface="Lato Bold"/>
              </a:rPr>
              <a:t>:</a:t>
            </a:r>
          </a:p>
        </p:txBody>
      </p:sp>
      <p:sp>
        <p:nvSpPr>
          <p:cNvPr id="5" name="TextBox 4"/>
          <p:cNvSpPr txBox="1"/>
          <p:nvPr/>
        </p:nvSpPr>
        <p:spPr>
          <a:xfrm>
            <a:off x="817621" y="1317191"/>
            <a:ext cx="4669769" cy="3139321"/>
          </a:xfrm>
          <a:prstGeom prst="rect">
            <a:avLst/>
          </a:prstGeom>
          <a:noFill/>
        </p:spPr>
        <p:txBody>
          <a:bodyPr wrap="square" rtlCol="0" anchor="t">
            <a:spAutoFit/>
          </a:bodyPr>
          <a:lstStyle/>
          <a:p>
            <a:pPr marL="285750" indent="-285750">
              <a:buFont typeface="Arial"/>
              <a:buChar char="•"/>
            </a:pPr>
            <a:r>
              <a:rPr lang="ja-JP" altLang="en-US" b="1" dirty="0">
                <a:solidFill>
                  <a:schemeClr val="tx1">
                    <a:lumMod val="65000"/>
                    <a:lumOff val="35000"/>
                  </a:schemeClr>
                </a:solidFill>
                <a:latin typeface="+mn-ea"/>
                <a:cs typeface="Lato Regular"/>
              </a:rPr>
              <a:t>参加</a:t>
            </a:r>
            <a:endParaRPr lang="en-US" b="1" dirty="0">
              <a:solidFill>
                <a:schemeClr val="tx1">
                  <a:lumMod val="65000"/>
                  <a:lumOff val="35000"/>
                </a:schemeClr>
              </a:solidFill>
              <a:latin typeface="+mn-ea"/>
              <a:cs typeface="Lato Regular"/>
            </a:endParaRPr>
          </a:p>
          <a:p>
            <a:pPr marL="285750" indent="-285750">
              <a:buFont typeface="Arial"/>
              <a:buChar char="•"/>
            </a:pPr>
            <a:endParaRPr lang="en-US" b="1" dirty="0">
              <a:solidFill>
                <a:schemeClr val="tx1">
                  <a:lumMod val="65000"/>
                  <a:lumOff val="35000"/>
                </a:schemeClr>
              </a:solidFill>
              <a:latin typeface="+mn-ea"/>
              <a:cs typeface="Lato Regular"/>
            </a:endParaRPr>
          </a:p>
          <a:p>
            <a:pPr marL="285750" indent="-285750">
              <a:buFont typeface="Arial"/>
              <a:buChar char="•"/>
            </a:pPr>
            <a:r>
              <a:rPr lang="ja-JP" altLang="en-US" b="1" dirty="0">
                <a:solidFill>
                  <a:schemeClr val="tx1">
                    <a:lumMod val="65000"/>
                    <a:lumOff val="35000"/>
                  </a:schemeClr>
                </a:solidFill>
                <a:latin typeface="+mn-ea"/>
                <a:cs typeface="Lato Regular"/>
              </a:rPr>
              <a:t>有意義な事業</a:t>
            </a:r>
            <a:endParaRPr lang="en-US" b="1" dirty="0">
              <a:solidFill>
                <a:schemeClr val="tx1">
                  <a:lumMod val="65000"/>
                  <a:lumOff val="35000"/>
                </a:schemeClr>
              </a:solidFill>
              <a:latin typeface="+mn-ea"/>
              <a:cs typeface="Lato Regular"/>
            </a:endParaRPr>
          </a:p>
          <a:p>
            <a:pPr marL="285750" indent="-285750">
              <a:buFont typeface="Arial"/>
              <a:buChar char="•"/>
            </a:pPr>
            <a:endParaRPr lang="en-US" b="1" dirty="0">
              <a:solidFill>
                <a:schemeClr val="tx1">
                  <a:lumMod val="65000"/>
                  <a:lumOff val="35000"/>
                </a:schemeClr>
              </a:solidFill>
              <a:latin typeface="+mn-ea"/>
              <a:cs typeface="Lato Regular"/>
            </a:endParaRPr>
          </a:p>
          <a:p>
            <a:pPr marL="285750" indent="-285750">
              <a:buFont typeface="Arial"/>
              <a:buChar char="•"/>
            </a:pPr>
            <a:r>
              <a:rPr lang="ja-JP" altLang="en-US" b="1" dirty="0">
                <a:solidFill>
                  <a:schemeClr val="tx1">
                    <a:lumMod val="65000"/>
                    <a:lumOff val="35000"/>
                  </a:schemeClr>
                </a:solidFill>
                <a:latin typeface="+mn-ea"/>
                <a:cs typeface="Lato Regular"/>
              </a:rPr>
              <a:t>計画立案</a:t>
            </a:r>
            <a:endParaRPr lang="en-US" b="1" dirty="0">
              <a:solidFill>
                <a:schemeClr val="tx1">
                  <a:lumMod val="65000"/>
                  <a:lumOff val="35000"/>
                </a:schemeClr>
              </a:solidFill>
              <a:latin typeface="+mn-ea"/>
              <a:cs typeface="Lato Regular"/>
            </a:endParaRPr>
          </a:p>
          <a:p>
            <a:pPr marL="285750" indent="-285750">
              <a:buFont typeface="Arial"/>
              <a:buChar char="•"/>
            </a:pPr>
            <a:endParaRPr lang="en-US" b="1" dirty="0">
              <a:solidFill>
                <a:schemeClr val="tx1">
                  <a:lumMod val="65000"/>
                  <a:lumOff val="35000"/>
                </a:schemeClr>
              </a:solidFill>
              <a:latin typeface="+mn-ea"/>
              <a:cs typeface="Lato Regular"/>
            </a:endParaRPr>
          </a:p>
          <a:p>
            <a:pPr marL="285750" indent="-285750">
              <a:buFont typeface="Arial"/>
              <a:buChar char="•"/>
            </a:pPr>
            <a:r>
              <a:rPr lang="ja-JP" altLang="en-US" b="1" dirty="0">
                <a:solidFill>
                  <a:schemeClr val="tx1">
                    <a:lumMod val="65000"/>
                    <a:lumOff val="35000"/>
                  </a:schemeClr>
                </a:solidFill>
                <a:latin typeface="+mn-ea"/>
                <a:cs typeface="Lato Regular"/>
              </a:rPr>
              <a:t>クラブメンバーの維持と増強</a:t>
            </a:r>
            <a:endParaRPr lang="en-US" b="1" dirty="0">
              <a:solidFill>
                <a:schemeClr val="tx1">
                  <a:lumMod val="65000"/>
                  <a:lumOff val="35000"/>
                </a:schemeClr>
              </a:solidFill>
              <a:latin typeface="+mn-ea"/>
              <a:cs typeface="Lato Regular"/>
            </a:endParaRPr>
          </a:p>
          <a:p>
            <a:pPr marL="285750" indent="-285750">
              <a:buFont typeface="Arial"/>
              <a:buChar char="•"/>
            </a:pPr>
            <a:endParaRPr lang="en-US" b="1" dirty="0">
              <a:solidFill>
                <a:schemeClr val="tx1">
                  <a:lumMod val="65000"/>
                  <a:lumOff val="35000"/>
                </a:schemeClr>
              </a:solidFill>
              <a:latin typeface="+mn-ea"/>
              <a:cs typeface="Lato Regular"/>
            </a:endParaRPr>
          </a:p>
          <a:p>
            <a:pPr marL="285750" indent="-285750">
              <a:buFont typeface="Arial"/>
              <a:buChar char="•"/>
            </a:pPr>
            <a:r>
              <a:rPr lang="ja-JP" altLang="en-US" b="1" dirty="0">
                <a:solidFill>
                  <a:schemeClr val="tx1">
                    <a:lumMod val="65000"/>
                    <a:lumOff val="35000"/>
                  </a:schemeClr>
                </a:solidFill>
                <a:latin typeface="+mn-ea"/>
                <a:cs typeface="Lato Regular"/>
              </a:rPr>
              <a:t>プロジェクトと活動のためのリソースの活用</a:t>
            </a:r>
            <a:endParaRPr lang="en-US" altLang="ja-JP" b="1" dirty="0">
              <a:solidFill>
                <a:schemeClr val="tx1">
                  <a:lumMod val="65000"/>
                  <a:lumOff val="35000"/>
                </a:schemeClr>
              </a:solidFill>
              <a:latin typeface="+mn-ea"/>
              <a:cs typeface="Lato Regular"/>
            </a:endParaRPr>
          </a:p>
          <a:p>
            <a:pPr marL="285750" indent="-285750">
              <a:buFont typeface="Arial"/>
              <a:buChar char="•"/>
            </a:pPr>
            <a:endParaRPr lang="en-US" b="1" dirty="0">
              <a:solidFill>
                <a:schemeClr val="tx1">
                  <a:lumMod val="65000"/>
                  <a:lumOff val="35000"/>
                </a:schemeClr>
              </a:solidFill>
              <a:latin typeface="+mn-ea"/>
              <a:cs typeface="Lato Regular"/>
            </a:endParaRPr>
          </a:p>
          <a:p>
            <a:pPr marL="285750" indent="-285750">
              <a:buFont typeface="Arial"/>
              <a:buChar char="•"/>
            </a:pPr>
            <a:r>
              <a:rPr lang="ja-JP" altLang="en-US" b="1" dirty="0">
                <a:solidFill>
                  <a:schemeClr val="tx1">
                    <a:lumMod val="65000"/>
                    <a:lumOff val="35000"/>
                  </a:schemeClr>
                </a:solidFill>
                <a:latin typeface="+mn-ea"/>
                <a:cs typeface="Lato Regular"/>
              </a:rPr>
              <a:t>国際的な活動</a:t>
            </a:r>
            <a:endParaRPr lang="en-US" b="1" dirty="0">
              <a:solidFill>
                <a:schemeClr val="tx1">
                  <a:lumMod val="65000"/>
                  <a:lumOff val="35000"/>
                </a:schemeClr>
              </a:solidFill>
              <a:latin typeface="+mn-ea"/>
              <a:cs typeface="Lato Regular"/>
            </a:endParaRPr>
          </a:p>
        </p:txBody>
      </p:sp>
      <p:pic>
        <p:nvPicPr>
          <p:cNvPr id="9" name="Picture 4" descr="F:\1.Ys Men\Emblems, Logos - New\Emblem New transparent\LOGO-FULLY-TRANSPARENT.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92728" y="4134265"/>
            <a:ext cx="1144913" cy="1207215"/>
          </a:xfrm>
          <a:prstGeom prst="rect">
            <a:avLst/>
          </a:prstGeom>
          <a:noFill/>
          <a:ln w="9525">
            <a:noFill/>
            <a:miter lim="800000"/>
            <a:headEnd/>
            <a:tailEnd/>
          </a:ln>
        </p:spPr>
      </p:pic>
      <p:sp>
        <p:nvSpPr>
          <p:cNvPr id="10" name="Rectangle 9"/>
          <p:cNvSpPr/>
          <p:nvPr/>
        </p:nvSpPr>
        <p:spPr>
          <a:xfrm>
            <a:off x="0" y="0"/>
            <a:ext cx="1920560" cy="369332"/>
          </a:xfrm>
          <a:prstGeom prst="rect">
            <a:avLst/>
          </a:prstGeom>
        </p:spPr>
        <p:txBody>
          <a:bodyPr wrap="none">
            <a:spAutoFit/>
          </a:bodyPr>
          <a:lstStyle/>
          <a:p>
            <a:r>
              <a:rPr lang="en-US" sz="900" dirty="0">
                <a:solidFill>
                  <a:srgbClr val="FFFFFF"/>
                </a:solidFill>
                <a:latin typeface="Lato Regular"/>
                <a:cs typeface="Lato Regular"/>
              </a:rPr>
              <a:t>Y’s Men Washington County, USA</a:t>
            </a:r>
          </a:p>
          <a:p>
            <a:endParaRPr lang="en-US" sz="900" dirty="0">
              <a:solidFill>
                <a:srgbClr val="FFFFFF"/>
              </a:solidFill>
              <a:latin typeface="Lato Regular"/>
              <a:cs typeface="Lato Regular"/>
            </a:endParaRPr>
          </a:p>
        </p:txBody>
      </p:sp>
      <p:pic>
        <p:nvPicPr>
          <p:cNvPr id="2" name="Picture 1" descr="checklist_icon.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4261" y="230112"/>
            <a:ext cx="4392659" cy="4532386"/>
          </a:xfrm>
          <a:prstGeom prst="rect">
            <a:avLst/>
          </a:prstGeom>
        </p:spPr>
      </p:pic>
    </p:spTree>
    <p:extLst>
      <p:ext uri="{BB962C8B-B14F-4D97-AF65-F5344CB8AC3E}">
        <p14:creationId xmlns:p14="http://schemas.microsoft.com/office/powerpoint/2010/main" val="2686276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247463" cy="5822022"/>
          </a:xfrm>
          <a:prstGeom prst="rect">
            <a:avLst/>
          </a:prstGeom>
          <a:solidFill>
            <a:srgbClr val="3141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459812" y="1712501"/>
            <a:ext cx="8130805" cy="2554545"/>
          </a:xfrm>
          <a:prstGeom prst="rect">
            <a:avLst/>
          </a:prstGeom>
        </p:spPr>
        <p:txBody>
          <a:bodyPr wrap="square">
            <a:spAutoFit/>
          </a:bodyPr>
          <a:lstStyle/>
          <a:p>
            <a:pPr algn="ctr"/>
            <a:r>
              <a:rPr lang="ja-JP" altLang="en-US" sz="8000" b="1" dirty="0">
                <a:solidFill>
                  <a:srgbClr val="FFFFFF"/>
                </a:solidFill>
                <a:latin typeface="Lato Black"/>
                <a:cs typeface="Lato Black"/>
              </a:rPr>
              <a:t>私は、積極的に</a:t>
            </a:r>
            <a:endParaRPr lang="en-US" altLang="ja-JP" sz="8000" b="1" dirty="0">
              <a:solidFill>
                <a:srgbClr val="FFFFFF"/>
              </a:solidFill>
              <a:latin typeface="Lato Black"/>
              <a:cs typeface="Lato Black"/>
            </a:endParaRPr>
          </a:p>
          <a:p>
            <a:pPr algn="ctr"/>
            <a:r>
              <a:rPr lang="ja-JP" altLang="en-US" sz="8000" b="1" dirty="0">
                <a:solidFill>
                  <a:srgbClr val="FFFFFF"/>
                </a:solidFill>
                <a:latin typeface="Lato Black"/>
                <a:cs typeface="Lato Black"/>
              </a:rPr>
              <a:t>参加します。</a:t>
            </a:r>
            <a:endParaRPr lang="en-US" sz="8000" b="1" dirty="0">
              <a:solidFill>
                <a:srgbClr val="FFFFFF"/>
              </a:solidFill>
              <a:latin typeface="Lato Black"/>
              <a:cs typeface="Lato Black"/>
            </a:endParaRPr>
          </a:p>
        </p:txBody>
      </p:sp>
    </p:spTree>
    <p:extLst>
      <p:ext uri="{BB962C8B-B14F-4D97-AF65-F5344CB8AC3E}">
        <p14:creationId xmlns:p14="http://schemas.microsoft.com/office/powerpoint/2010/main" val="2705116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sk-blackboard-chalk-board-chalkboard-356079.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06" y="0"/>
            <a:ext cx="9151606" cy="5721479"/>
          </a:xfrm>
          <a:prstGeom prst="rect">
            <a:avLst/>
          </a:prstGeom>
        </p:spPr>
      </p:pic>
      <p:sp>
        <p:nvSpPr>
          <p:cNvPr id="6" name="Rectangle 5"/>
          <p:cNvSpPr/>
          <p:nvPr/>
        </p:nvSpPr>
        <p:spPr>
          <a:xfrm>
            <a:off x="0" y="1259052"/>
            <a:ext cx="9163743" cy="3623879"/>
          </a:xfrm>
          <a:prstGeom prst="rect">
            <a:avLst/>
          </a:prstGeom>
          <a:solidFill>
            <a:schemeClr val="tx1">
              <a:alpha val="4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72842" y="334408"/>
            <a:ext cx="4095259" cy="430887"/>
          </a:xfrm>
          <a:prstGeom prst="rect">
            <a:avLst/>
          </a:prstGeom>
          <a:noFill/>
        </p:spPr>
        <p:txBody>
          <a:bodyPr wrap="square" rtlCol="0">
            <a:spAutoFit/>
          </a:bodyPr>
          <a:lstStyle/>
          <a:p>
            <a:r>
              <a:rPr lang="ja-JP" altLang="en-US" sz="2200" b="1" dirty="0">
                <a:solidFill>
                  <a:srgbClr val="FFFFFF"/>
                </a:solidFill>
                <a:latin typeface="Lato Bold"/>
                <a:cs typeface="Lato Bold"/>
              </a:rPr>
              <a:t>メンバーとしての参加</a:t>
            </a:r>
            <a:endParaRPr lang="en-US" sz="2200" b="1" dirty="0">
              <a:solidFill>
                <a:srgbClr val="FFFFFF"/>
              </a:solidFill>
              <a:latin typeface="Lato Bold"/>
              <a:cs typeface="Lato Bold"/>
            </a:endParaRPr>
          </a:p>
        </p:txBody>
      </p:sp>
      <p:sp>
        <p:nvSpPr>
          <p:cNvPr id="8" name="Right Triangle 7"/>
          <p:cNvSpPr/>
          <p:nvPr/>
        </p:nvSpPr>
        <p:spPr>
          <a:xfrm flipH="1">
            <a:off x="4681874" y="3349699"/>
            <a:ext cx="4481869" cy="237178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4" descr="F:\1.Ys Men\Emblems, Logos - New\Emblem New transparent\LOGO-FULLY-TRANSPARENT.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25429" y="4364179"/>
            <a:ext cx="1144913" cy="1207215"/>
          </a:xfrm>
          <a:prstGeom prst="rect">
            <a:avLst/>
          </a:prstGeom>
          <a:noFill/>
          <a:ln w="9525">
            <a:noFill/>
            <a:miter lim="800000"/>
            <a:headEnd/>
            <a:tailEnd/>
          </a:ln>
        </p:spPr>
      </p:pic>
      <p:sp>
        <p:nvSpPr>
          <p:cNvPr id="10" name="TextBox 9"/>
          <p:cNvSpPr txBox="1"/>
          <p:nvPr/>
        </p:nvSpPr>
        <p:spPr>
          <a:xfrm>
            <a:off x="318001" y="1422755"/>
            <a:ext cx="4958752" cy="3293209"/>
          </a:xfrm>
          <a:prstGeom prst="rect">
            <a:avLst/>
          </a:prstGeom>
          <a:noFill/>
        </p:spPr>
        <p:txBody>
          <a:bodyPr wrap="square" rtlCol="0" anchor="t">
            <a:spAutoFit/>
          </a:bodyPr>
          <a:lstStyle/>
          <a:p>
            <a:pPr marL="285750" indent="-285750">
              <a:buFont typeface="Arial"/>
              <a:buChar char="•"/>
            </a:pPr>
            <a:r>
              <a:rPr lang="ja-JP" altLang="en-US" sz="1600" b="1" dirty="0">
                <a:solidFill>
                  <a:schemeClr val="bg1"/>
                </a:solidFill>
                <a:latin typeface="+mn-ea"/>
                <a:cs typeface="Lato Regular"/>
              </a:rPr>
              <a:t>ワイズメンズクラブ国際協会の使命と目標を明確に理解していますか？</a:t>
            </a:r>
            <a:endParaRPr lang="en-US" altLang="ja-JP" sz="1600" b="1" dirty="0">
              <a:solidFill>
                <a:schemeClr val="bg1"/>
              </a:solidFill>
              <a:latin typeface="+mn-ea"/>
              <a:cs typeface="Lato Regular"/>
            </a:endParaRPr>
          </a:p>
          <a:p>
            <a:pPr marL="285750" indent="-285750">
              <a:buFont typeface="Arial"/>
              <a:buChar char="•"/>
            </a:pPr>
            <a:endParaRPr lang="en-US" altLang="ja-JP" sz="1600" b="1" dirty="0">
              <a:solidFill>
                <a:schemeClr val="bg1"/>
              </a:solidFill>
              <a:latin typeface="+mn-ea"/>
              <a:cs typeface="Lato Regular"/>
            </a:endParaRPr>
          </a:p>
          <a:p>
            <a:pPr marL="285750" indent="-285750">
              <a:buFont typeface="Arial"/>
              <a:buChar char="•"/>
            </a:pPr>
            <a:r>
              <a:rPr lang="ja-JP" altLang="en-US" sz="1600" b="1" dirty="0">
                <a:solidFill>
                  <a:schemeClr val="bg1"/>
                </a:solidFill>
                <a:latin typeface="+mn-ea"/>
                <a:cs typeface="Lato Regular"/>
              </a:rPr>
              <a:t>タスク、役割、責任はありますか？</a:t>
            </a:r>
            <a:endParaRPr lang="en-US" altLang="ja-JP" sz="1600" b="1" dirty="0">
              <a:solidFill>
                <a:schemeClr val="bg1"/>
              </a:solidFill>
              <a:latin typeface="+mn-ea"/>
              <a:cs typeface="Lato Regular"/>
            </a:endParaRPr>
          </a:p>
          <a:p>
            <a:pPr marL="285750" indent="-285750">
              <a:buFont typeface="Arial"/>
              <a:buChar char="•"/>
            </a:pPr>
            <a:endParaRPr lang="en-US" altLang="ja-JP" sz="1600" b="1" dirty="0">
              <a:solidFill>
                <a:schemeClr val="bg1"/>
              </a:solidFill>
              <a:latin typeface="+mn-ea"/>
              <a:cs typeface="Lato Regular"/>
            </a:endParaRPr>
          </a:p>
          <a:p>
            <a:pPr marL="285750" indent="-285750">
              <a:buFont typeface="Arial"/>
              <a:buChar char="•"/>
            </a:pPr>
            <a:r>
              <a:rPr lang="ja-JP" altLang="en-US" sz="1600" b="1" dirty="0">
                <a:solidFill>
                  <a:schemeClr val="bg1"/>
                </a:solidFill>
                <a:latin typeface="+mn-ea"/>
                <a:cs typeface="Lato Regular"/>
              </a:rPr>
              <a:t>例会やイベントに定期的に参加していますか？</a:t>
            </a:r>
            <a:endParaRPr lang="en-US" altLang="ja-JP" sz="1600" b="1" dirty="0">
              <a:solidFill>
                <a:schemeClr val="bg1"/>
              </a:solidFill>
              <a:latin typeface="+mn-ea"/>
              <a:cs typeface="Lato Regular"/>
            </a:endParaRPr>
          </a:p>
          <a:p>
            <a:pPr marL="285750" indent="-285750">
              <a:buFont typeface="Arial"/>
              <a:buChar char="•"/>
            </a:pPr>
            <a:endParaRPr lang="en-US" altLang="ja-JP" sz="1600" b="1" dirty="0">
              <a:solidFill>
                <a:schemeClr val="bg1"/>
              </a:solidFill>
              <a:latin typeface="+mn-ea"/>
              <a:cs typeface="Lato Regular"/>
            </a:endParaRPr>
          </a:p>
          <a:p>
            <a:pPr marL="285750" indent="-285750">
              <a:buFont typeface="Arial"/>
              <a:buChar char="•"/>
            </a:pPr>
            <a:r>
              <a:rPr lang="ja-JP" altLang="en-US" sz="1600" b="1" dirty="0">
                <a:solidFill>
                  <a:schemeClr val="bg1"/>
                </a:solidFill>
                <a:latin typeface="+mn-ea"/>
                <a:cs typeface="Lato Regular"/>
              </a:rPr>
              <a:t>自分の経験とネットワークを、クラブの活動の支援に活用していますか？</a:t>
            </a:r>
            <a:endParaRPr lang="en-US" altLang="ja-JP" sz="1600" b="1" dirty="0">
              <a:solidFill>
                <a:schemeClr val="bg1"/>
              </a:solidFill>
              <a:latin typeface="+mn-ea"/>
              <a:cs typeface="Lato Regular"/>
            </a:endParaRPr>
          </a:p>
          <a:p>
            <a:pPr marL="285750" indent="-285750">
              <a:buFont typeface="Arial"/>
              <a:buChar char="•"/>
            </a:pPr>
            <a:endParaRPr lang="en-US" altLang="ja-JP" sz="1600" b="1" dirty="0">
              <a:solidFill>
                <a:schemeClr val="bg1"/>
              </a:solidFill>
              <a:latin typeface="+mn-ea"/>
              <a:cs typeface="Lato Regular"/>
            </a:endParaRPr>
          </a:p>
          <a:p>
            <a:pPr marL="285750" indent="-285750">
              <a:buFont typeface="Arial"/>
              <a:buChar char="•"/>
            </a:pPr>
            <a:r>
              <a:rPr lang="ja-JP" altLang="en-US" sz="1600" b="1" dirty="0">
                <a:solidFill>
                  <a:schemeClr val="bg1"/>
                </a:solidFill>
                <a:latin typeface="+mn-ea"/>
                <a:cs typeface="Lato Regular"/>
              </a:rPr>
              <a:t>他のクラブメンバーの参加を勧めていますか？</a:t>
            </a:r>
            <a:endParaRPr lang="en-US" altLang="ja-JP" sz="1600" b="1" dirty="0">
              <a:solidFill>
                <a:schemeClr val="bg1"/>
              </a:solidFill>
              <a:latin typeface="+mn-ea"/>
              <a:cs typeface="Lato Regular"/>
            </a:endParaRPr>
          </a:p>
          <a:p>
            <a:pPr marL="285750" indent="-285750">
              <a:buFont typeface="Arial"/>
              <a:buChar char="•"/>
            </a:pPr>
            <a:endParaRPr lang="en-US" altLang="ja-JP" sz="1600" b="1" dirty="0">
              <a:solidFill>
                <a:schemeClr val="bg1"/>
              </a:solidFill>
              <a:latin typeface="+mn-ea"/>
              <a:cs typeface="Lato Regular"/>
            </a:endParaRPr>
          </a:p>
          <a:p>
            <a:pPr marL="285750" indent="-285750">
              <a:buFont typeface="Arial"/>
              <a:buChar char="•"/>
            </a:pPr>
            <a:r>
              <a:rPr lang="ja-JP" altLang="en-US" sz="1600" b="1" dirty="0">
                <a:solidFill>
                  <a:schemeClr val="bg1"/>
                </a:solidFill>
                <a:latin typeface="+mn-ea"/>
                <a:cs typeface="Lato Regular"/>
              </a:rPr>
              <a:t>会費を常に期限内に支払っていますか？</a:t>
            </a:r>
            <a:endParaRPr lang="en-US" sz="1600" b="1" dirty="0">
              <a:solidFill>
                <a:schemeClr val="bg1"/>
              </a:solidFill>
              <a:latin typeface="+mn-ea"/>
              <a:cs typeface="Lato Regular"/>
            </a:endParaRPr>
          </a:p>
        </p:txBody>
      </p:sp>
    </p:spTree>
    <p:extLst>
      <p:ext uri="{BB962C8B-B14F-4D97-AF65-F5344CB8AC3E}">
        <p14:creationId xmlns:p14="http://schemas.microsoft.com/office/powerpoint/2010/main" val="3525930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97" y="-53511"/>
            <a:ext cx="9247463" cy="5822022"/>
          </a:xfrm>
          <a:prstGeom prst="rect">
            <a:avLst/>
          </a:prstGeom>
          <a:solidFill>
            <a:srgbClr val="3141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70598" y="1811059"/>
            <a:ext cx="8873402" cy="2092881"/>
          </a:xfrm>
          <a:prstGeom prst="rect">
            <a:avLst/>
          </a:prstGeom>
        </p:spPr>
        <p:txBody>
          <a:bodyPr wrap="square">
            <a:spAutoFit/>
          </a:bodyPr>
          <a:lstStyle/>
          <a:p>
            <a:pPr algn="ctr"/>
            <a:r>
              <a:rPr lang="ja-JP" altLang="en-US" sz="6500" b="1" dirty="0">
                <a:solidFill>
                  <a:srgbClr val="FFFFFF"/>
                </a:solidFill>
                <a:latin typeface="Lato Black"/>
                <a:cs typeface="Lato Black"/>
              </a:rPr>
              <a:t>私は、有意義な事業に</a:t>
            </a:r>
            <a:endParaRPr lang="en-US" altLang="ja-JP" sz="6500" b="1" dirty="0">
              <a:solidFill>
                <a:srgbClr val="FFFFFF"/>
              </a:solidFill>
              <a:latin typeface="Lato Black"/>
              <a:cs typeface="Lato Black"/>
            </a:endParaRPr>
          </a:p>
          <a:p>
            <a:pPr algn="ctr"/>
            <a:r>
              <a:rPr lang="ja-JP" altLang="en-US" sz="6500" b="1" dirty="0">
                <a:solidFill>
                  <a:srgbClr val="FFFFFF"/>
                </a:solidFill>
                <a:latin typeface="Lato Black"/>
                <a:cs typeface="Lato Black"/>
              </a:rPr>
              <a:t>貢献します。</a:t>
            </a:r>
            <a:endParaRPr lang="en-US" sz="6500" b="1" dirty="0">
              <a:solidFill>
                <a:srgbClr val="FFFFFF"/>
              </a:solidFill>
              <a:latin typeface="Lato Black"/>
              <a:cs typeface="Lato Black"/>
            </a:endParaRPr>
          </a:p>
        </p:txBody>
      </p:sp>
    </p:spTree>
    <p:extLst>
      <p:ext uri="{BB962C8B-B14F-4D97-AF65-F5344CB8AC3E}">
        <p14:creationId xmlns:p14="http://schemas.microsoft.com/office/powerpoint/2010/main" val="1887380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alysis-blackboard-board-bubble-35595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72" y="0"/>
            <a:ext cx="9161520" cy="5725049"/>
          </a:xfrm>
          <a:prstGeom prst="rect">
            <a:avLst/>
          </a:prstGeom>
        </p:spPr>
      </p:pic>
      <p:sp>
        <p:nvSpPr>
          <p:cNvPr id="9" name="Rectangle 8"/>
          <p:cNvSpPr/>
          <p:nvPr/>
        </p:nvSpPr>
        <p:spPr>
          <a:xfrm>
            <a:off x="0" y="1259052"/>
            <a:ext cx="9163743" cy="4028965"/>
          </a:xfrm>
          <a:prstGeom prst="rect">
            <a:avLst/>
          </a:prstGeom>
          <a:solidFill>
            <a:schemeClr val="tx1">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116305" y="1441017"/>
            <a:ext cx="4806006" cy="4385816"/>
          </a:xfrm>
          <a:prstGeom prst="rect">
            <a:avLst/>
          </a:prstGeom>
          <a:noFill/>
        </p:spPr>
        <p:txBody>
          <a:bodyPr wrap="square" rtlCol="0" anchor="t">
            <a:spAutoFit/>
          </a:bodyPr>
          <a:lstStyle/>
          <a:p>
            <a:endParaRPr lang="en-US" sz="1500" dirty="0">
              <a:solidFill>
                <a:schemeClr val="bg1"/>
              </a:solidFill>
              <a:latin typeface="Lato Regular"/>
              <a:cs typeface="Lato Regular"/>
            </a:endParaRPr>
          </a:p>
          <a:p>
            <a:pPr marL="285750" indent="-285750">
              <a:buFont typeface="Arial"/>
              <a:buChar char="•"/>
            </a:pPr>
            <a:r>
              <a:rPr lang="ja-JP" altLang="en-US" b="1" dirty="0">
                <a:solidFill>
                  <a:schemeClr val="bg1"/>
                </a:solidFill>
                <a:latin typeface="Lato Regular"/>
                <a:cs typeface="Lato Regular"/>
              </a:rPr>
              <a:t>自分の地域社会の疎外された人々を助けるために積極的かつ定期的に活動していますか？</a:t>
            </a:r>
            <a:endParaRPr lang="en-US" altLang="ja-JP" b="1" dirty="0">
              <a:solidFill>
                <a:schemeClr val="bg1"/>
              </a:solidFill>
              <a:latin typeface="Lato Regular"/>
              <a:cs typeface="Lato Regular"/>
            </a:endParaRPr>
          </a:p>
          <a:p>
            <a:pPr marL="285750" indent="-285750">
              <a:buFont typeface="Arial"/>
              <a:buChar char="•"/>
            </a:pPr>
            <a:endParaRPr lang="en-US" altLang="ja-JP" b="1" dirty="0">
              <a:solidFill>
                <a:schemeClr val="bg1"/>
              </a:solidFill>
              <a:latin typeface="Lato Regular"/>
              <a:cs typeface="Lato Regular"/>
            </a:endParaRPr>
          </a:p>
          <a:p>
            <a:pPr marL="285750" indent="-285750">
              <a:buFont typeface="Arial"/>
              <a:buChar char="•"/>
            </a:pPr>
            <a:r>
              <a:rPr lang="ja-JP" altLang="en-US" b="1" dirty="0">
                <a:solidFill>
                  <a:schemeClr val="bg1"/>
                </a:solidFill>
                <a:latin typeface="Lato Regular"/>
                <a:cs typeface="Lato Regular"/>
              </a:rPr>
              <a:t>自分の地域で</a:t>
            </a:r>
            <a:r>
              <a:rPr lang="en-US" altLang="ja-JP" b="1" dirty="0">
                <a:solidFill>
                  <a:schemeClr val="bg1"/>
                </a:solidFill>
                <a:latin typeface="Lato Regular"/>
                <a:cs typeface="Lato Regular"/>
              </a:rPr>
              <a:t>YMCA</a:t>
            </a:r>
            <a:r>
              <a:rPr lang="ja-JP" altLang="en-US" b="1" dirty="0">
                <a:solidFill>
                  <a:schemeClr val="bg1"/>
                </a:solidFill>
                <a:latin typeface="Lato Regular"/>
                <a:cs typeface="Lato Regular"/>
              </a:rPr>
              <a:t>を支援し、その活動をサポートしていますか？</a:t>
            </a:r>
            <a:endParaRPr lang="en-US" altLang="ja-JP" b="1" dirty="0">
              <a:solidFill>
                <a:schemeClr val="bg1"/>
              </a:solidFill>
              <a:latin typeface="Lato Regular"/>
              <a:cs typeface="Lato Regular"/>
            </a:endParaRPr>
          </a:p>
          <a:p>
            <a:pPr marL="285750" indent="-285750">
              <a:buFont typeface="Arial"/>
              <a:buChar char="•"/>
            </a:pPr>
            <a:endParaRPr lang="en-US" altLang="ja-JP" b="1" dirty="0">
              <a:solidFill>
                <a:schemeClr val="bg1"/>
              </a:solidFill>
              <a:latin typeface="Lato Regular"/>
              <a:cs typeface="Lato Regular"/>
            </a:endParaRPr>
          </a:p>
          <a:p>
            <a:pPr marL="285750" indent="-285750">
              <a:buFont typeface="Arial"/>
              <a:buChar char="•"/>
            </a:pPr>
            <a:r>
              <a:rPr lang="ja-JP" altLang="en-US" b="1" dirty="0">
                <a:solidFill>
                  <a:schemeClr val="bg1"/>
                </a:solidFill>
                <a:latin typeface="Lato Regular"/>
                <a:cs typeface="Lato Regular"/>
              </a:rPr>
              <a:t>プログラム活動に積極的に関与していますか？</a:t>
            </a:r>
            <a:endParaRPr lang="en-US" altLang="ja-JP" b="1" dirty="0">
              <a:solidFill>
                <a:schemeClr val="bg1"/>
              </a:solidFill>
              <a:latin typeface="Lato Regular"/>
              <a:cs typeface="Lato Regular"/>
            </a:endParaRPr>
          </a:p>
          <a:p>
            <a:pPr marL="285750" indent="-285750">
              <a:buFont typeface="Arial"/>
              <a:buChar char="•"/>
            </a:pPr>
            <a:endParaRPr lang="en-US" altLang="ja-JP" b="1" dirty="0">
              <a:solidFill>
                <a:schemeClr val="bg1"/>
              </a:solidFill>
              <a:latin typeface="Lato Regular"/>
              <a:cs typeface="Lato Regular"/>
            </a:endParaRPr>
          </a:p>
          <a:p>
            <a:pPr marL="285750" indent="-285750">
              <a:buFont typeface="Arial"/>
              <a:buChar char="•"/>
            </a:pPr>
            <a:r>
              <a:rPr lang="ja-JP" altLang="en-US" b="1" dirty="0">
                <a:solidFill>
                  <a:schemeClr val="bg1"/>
                </a:solidFill>
                <a:latin typeface="Lato Regular"/>
                <a:cs typeface="Lato Regular"/>
              </a:rPr>
              <a:t>プログラムについてクラブのリーダーやクラブメンバーに建設的なフィードバックを提供していますか？</a:t>
            </a:r>
            <a:endParaRPr lang="en-US" b="1" dirty="0">
              <a:solidFill>
                <a:schemeClr val="bg1"/>
              </a:solidFill>
              <a:latin typeface="Lato Regular"/>
              <a:cs typeface="Lato Regular"/>
            </a:endParaRPr>
          </a:p>
          <a:p>
            <a:pPr marL="285750" indent="-285750">
              <a:buFont typeface="Arial"/>
              <a:buChar char="•"/>
            </a:pPr>
            <a:endParaRPr lang="en-US" sz="1500" dirty="0">
              <a:solidFill>
                <a:schemeClr val="bg1"/>
              </a:solidFill>
              <a:latin typeface="Lato Regular"/>
              <a:cs typeface="Lato Regular"/>
            </a:endParaRPr>
          </a:p>
          <a:p>
            <a:pPr marL="285750" indent="-285750">
              <a:buFont typeface="Arial"/>
              <a:buChar char="•"/>
            </a:pPr>
            <a:endParaRPr lang="en-US" sz="1500" dirty="0">
              <a:solidFill>
                <a:schemeClr val="bg1"/>
              </a:solidFill>
              <a:latin typeface="Lato Regular"/>
              <a:cs typeface="Lato Regular"/>
            </a:endParaRPr>
          </a:p>
        </p:txBody>
      </p:sp>
      <p:sp>
        <p:nvSpPr>
          <p:cNvPr id="7" name="TextBox 6"/>
          <p:cNvSpPr txBox="1"/>
          <p:nvPr/>
        </p:nvSpPr>
        <p:spPr>
          <a:xfrm>
            <a:off x="4187637" y="449434"/>
            <a:ext cx="3405911" cy="430887"/>
          </a:xfrm>
          <a:prstGeom prst="rect">
            <a:avLst/>
          </a:prstGeom>
          <a:noFill/>
        </p:spPr>
        <p:txBody>
          <a:bodyPr wrap="square" rtlCol="0">
            <a:spAutoFit/>
          </a:bodyPr>
          <a:lstStyle/>
          <a:p>
            <a:r>
              <a:rPr lang="ja-JP" altLang="en-US" sz="2200" b="1" dirty="0">
                <a:solidFill>
                  <a:srgbClr val="FFFFFF"/>
                </a:solidFill>
                <a:latin typeface="Lato Bold"/>
                <a:cs typeface="Lato Bold"/>
              </a:rPr>
              <a:t>有意義な事業</a:t>
            </a:r>
            <a:endParaRPr lang="en-US" sz="2200" b="1" dirty="0">
              <a:solidFill>
                <a:srgbClr val="FFFFFF"/>
              </a:solidFill>
              <a:latin typeface="Lato Bold"/>
              <a:cs typeface="Lato Bold"/>
            </a:endParaRPr>
          </a:p>
        </p:txBody>
      </p:sp>
      <p:sp>
        <p:nvSpPr>
          <p:cNvPr id="10" name="Right Triangle 9"/>
          <p:cNvSpPr/>
          <p:nvPr/>
        </p:nvSpPr>
        <p:spPr>
          <a:xfrm>
            <a:off x="-6572" y="3353269"/>
            <a:ext cx="4481869" cy="237178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4" descr="F:\1.Ys Men\Emblems, Logos - New\Emblem New transparent\LOGO-FULLY-TRANSPARENT.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2425" y="4364179"/>
            <a:ext cx="1144913" cy="1207215"/>
          </a:xfrm>
          <a:prstGeom prst="rect">
            <a:avLst/>
          </a:prstGeom>
          <a:noFill/>
          <a:ln w="9525">
            <a:noFill/>
            <a:miter lim="800000"/>
            <a:headEnd/>
            <a:tailEnd/>
          </a:ln>
        </p:spPr>
      </p:pic>
    </p:spTree>
    <p:extLst>
      <p:ext uri="{BB962C8B-B14F-4D97-AF65-F5344CB8AC3E}">
        <p14:creationId xmlns:p14="http://schemas.microsoft.com/office/powerpoint/2010/main" val="16679354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67128"/>
            <a:ext cx="9247463" cy="5822022"/>
          </a:xfrm>
          <a:prstGeom prst="rect">
            <a:avLst/>
          </a:prstGeom>
          <a:solidFill>
            <a:srgbClr val="3141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43934" y="2156561"/>
            <a:ext cx="9247462" cy="1107996"/>
          </a:xfrm>
          <a:prstGeom prst="rect">
            <a:avLst/>
          </a:prstGeom>
        </p:spPr>
        <p:txBody>
          <a:bodyPr wrap="square">
            <a:spAutoFit/>
          </a:bodyPr>
          <a:lstStyle/>
          <a:p>
            <a:pPr algn="ctr"/>
            <a:r>
              <a:rPr lang="ja-JP" altLang="en-US" sz="6600" b="1" dirty="0">
                <a:solidFill>
                  <a:srgbClr val="FFFFFF"/>
                </a:solidFill>
                <a:latin typeface="Lato Black"/>
                <a:cs typeface="Lato Black"/>
              </a:rPr>
              <a:t>私は、計画を立案します。</a:t>
            </a:r>
            <a:endParaRPr lang="en-US" sz="6600" b="1" dirty="0">
              <a:solidFill>
                <a:srgbClr val="FFFFFF"/>
              </a:solidFill>
              <a:latin typeface="Lato Black"/>
              <a:cs typeface="Lato Black"/>
            </a:endParaRPr>
          </a:p>
        </p:txBody>
      </p:sp>
    </p:spTree>
    <p:extLst>
      <p:ext uri="{BB962C8B-B14F-4D97-AF65-F5344CB8AC3E}">
        <p14:creationId xmlns:p14="http://schemas.microsoft.com/office/powerpoint/2010/main" val="2337592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man-in-red-long-sleeve-writing-on-chalk-board-376971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725049"/>
          </a:xfrm>
          <a:prstGeom prst="rect">
            <a:avLst/>
          </a:prstGeom>
        </p:spPr>
      </p:pic>
      <p:sp>
        <p:nvSpPr>
          <p:cNvPr id="11" name="Rectangle 10"/>
          <p:cNvSpPr/>
          <p:nvPr/>
        </p:nvSpPr>
        <p:spPr>
          <a:xfrm>
            <a:off x="0" y="813282"/>
            <a:ext cx="9163743" cy="4047753"/>
          </a:xfrm>
          <a:prstGeom prst="rect">
            <a:avLst/>
          </a:prstGeom>
          <a:solidFill>
            <a:schemeClr val="tx1">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p:nvSpPr>
        <p:spPr>
          <a:xfrm>
            <a:off x="-17520" y="3353269"/>
            <a:ext cx="4481869" cy="237178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4" descr="F:\1.Ys Men\Emblems, Logos - New\Emblem New transparent\LOGO-FULLY-TRANSPARENT.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6975" y="4364179"/>
            <a:ext cx="1144913" cy="1207215"/>
          </a:xfrm>
          <a:prstGeom prst="rect">
            <a:avLst/>
          </a:prstGeom>
          <a:noFill/>
          <a:ln w="9525">
            <a:noFill/>
            <a:miter lim="800000"/>
            <a:headEnd/>
            <a:tailEnd/>
          </a:ln>
        </p:spPr>
      </p:pic>
      <p:sp>
        <p:nvSpPr>
          <p:cNvPr id="4" name="TextBox 3"/>
          <p:cNvSpPr txBox="1"/>
          <p:nvPr/>
        </p:nvSpPr>
        <p:spPr>
          <a:xfrm>
            <a:off x="5004151" y="813282"/>
            <a:ext cx="3902364" cy="430887"/>
          </a:xfrm>
          <a:prstGeom prst="rect">
            <a:avLst/>
          </a:prstGeom>
          <a:noFill/>
        </p:spPr>
        <p:txBody>
          <a:bodyPr wrap="square" rtlCol="0">
            <a:spAutoFit/>
          </a:bodyPr>
          <a:lstStyle/>
          <a:p>
            <a:r>
              <a:rPr lang="ja-JP" altLang="en-US" sz="2200" b="1" dirty="0">
                <a:solidFill>
                  <a:srgbClr val="FFFFFF"/>
                </a:solidFill>
                <a:latin typeface="Lato Bold"/>
                <a:cs typeface="Lato Bold"/>
              </a:rPr>
              <a:t>計画立案</a:t>
            </a:r>
            <a:endParaRPr lang="en-US" sz="2200" b="1" dirty="0">
              <a:solidFill>
                <a:srgbClr val="FFFFFF"/>
              </a:solidFill>
              <a:latin typeface="Lato Bold"/>
              <a:cs typeface="Lato Bold"/>
            </a:endParaRPr>
          </a:p>
        </p:txBody>
      </p:sp>
      <p:sp>
        <p:nvSpPr>
          <p:cNvPr id="5" name="TextBox 4"/>
          <p:cNvSpPr txBox="1"/>
          <p:nvPr/>
        </p:nvSpPr>
        <p:spPr>
          <a:xfrm>
            <a:off x="4883727" y="1575406"/>
            <a:ext cx="4118386" cy="3354765"/>
          </a:xfrm>
          <a:prstGeom prst="rect">
            <a:avLst/>
          </a:prstGeom>
          <a:noFill/>
        </p:spPr>
        <p:txBody>
          <a:bodyPr wrap="square" rtlCol="0" anchor="t">
            <a:spAutoFit/>
          </a:bodyPr>
          <a:lstStyle/>
          <a:p>
            <a:pPr marL="285750" indent="-285750">
              <a:buFont typeface="Arial"/>
              <a:buChar char="•"/>
            </a:pPr>
            <a:r>
              <a:rPr lang="ja-JP" altLang="en-US" b="1" dirty="0">
                <a:solidFill>
                  <a:schemeClr val="bg1"/>
                </a:solidFill>
                <a:latin typeface="Lato Regular"/>
                <a:cs typeface="Lato Regular"/>
              </a:rPr>
              <a:t>新しい責任やタスクを引き受ける前に、後の段階で自分の約束を果たせなくなることを避けるために、慎重に考えますか？</a:t>
            </a:r>
            <a:endParaRPr lang="en-US" altLang="ja-JP" b="1" dirty="0">
              <a:solidFill>
                <a:schemeClr val="bg1"/>
              </a:solidFill>
              <a:latin typeface="Lato Regular"/>
              <a:cs typeface="Lato Regular"/>
            </a:endParaRPr>
          </a:p>
          <a:p>
            <a:pPr marL="285750" indent="-285750">
              <a:buFont typeface="Arial"/>
              <a:buChar char="•"/>
            </a:pPr>
            <a:endParaRPr lang="en-US" altLang="ja-JP" b="1" dirty="0">
              <a:solidFill>
                <a:schemeClr val="bg1"/>
              </a:solidFill>
              <a:latin typeface="Lato Regular"/>
              <a:cs typeface="Lato Regular"/>
            </a:endParaRPr>
          </a:p>
          <a:p>
            <a:pPr marL="285750" indent="-285750">
              <a:buFont typeface="Arial"/>
              <a:buChar char="•"/>
            </a:pPr>
            <a:r>
              <a:rPr lang="ja-JP" altLang="en-US" b="1" dirty="0">
                <a:solidFill>
                  <a:schemeClr val="bg1"/>
                </a:solidFill>
                <a:latin typeface="Lato Regular"/>
                <a:cs typeface="Lato Regular"/>
              </a:rPr>
              <a:t>ワイズの活動を優先しますか？</a:t>
            </a:r>
            <a:endParaRPr lang="en-US" altLang="ja-JP" b="1" dirty="0">
              <a:solidFill>
                <a:schemeClr val="bg1"/>
              </a:solidFill>
              <a:latin typeface="Lato Regular"/>
              <a:cs typeface="Lato Regular"/>
            </a:endParaRPr>
          </a:p>
          <a:p>
            <a:pPr marL="285750" indent="-285750">
              <a:buFont typeface="Arial"/>
              <a:buChar char="•"/>
            </a:pPr>
            <a:endParaRPr lang="en-US" altLang="ja-JP" b="1" dirty="0">
              <a:solidFill>
                <a:schemeClr val="bg1"/>
              </a:solidFill>
              <a:latin typeface="Lato Regular"/>
              <a:cs typeface="Lato Regular"/>
            </a:endParaRPr>
          </a:p>
          <a:p>
            <a:pPr marL="285750" indent="-285750">
              <a:buFont typeface="Arial"/>
              <a:buChar char="•"/>
            </a:pPr>
            <a:r>
              <a:rPr lang="ja-JP" altLang="en-US" b="1" dirty="0">
                <a:solidFill>
                  <a:schemeClr val="bg1"/>
                </a:solidFill>
                <a:latin typeface="Lato Regular"/>
                <a:cs typeface="Lato Regular"/>
              </a:rPr>
              <a:t>クラブの活動計画に影響を与える可能性のある機会や障害について話し合いますか？</a:t>
            </a:r>
            <a:endParaRPr lang="en-US" b="1" dirty="0">
              <a:solidFill>
                <a:srgbClr val="FFFFFF"/>
              </a:solidFill>
              <a:latin typeface="Lato Regular"/>
              <a:cs typeface="Lato Regular"/>
            </a:endParaRPr>
          </a:p>
          <a:p>
            <a:pPr marL="285750" indent="-285750">
              <a:buFont typeface="Arial"/>
              <a:buChar char="•"/>
            </a:pPr>
            <a:endParaRPr lang="en-US" sz="1600" dirty="0">
              <a:solidFill>
                <a:srgbClr val="FFFFFF"/>
              </a:solidFill>
              <a:latin typeface="Lato Regular"/>
              <a:cs typeface="Lato Regular"/>
            </a:endParaRPr>
          </a:p>
          <a:p>
            <a:pPr marL="285750" indent="-285750">
              <a:buFont typeface="Arial"/>
              <a:buChar char="•"/>
            </a:pPr>
            <a:endParaRPr lang="en-US" sz="1600" dirty="0">
              <a:solidFill>
                <a:srgbClr val="FFFFFF"/>
              </a:solidFill>
              <a:latin typeface="Lato Regular"/>
              <a:cs typeface="Lato Regular"/>
            </a:endParaRPr>
          </a:p>
        </p:txBody>
      </p:sp>
    </p:spTree>
    <p:extLst>
      <p:ext uri="{BB962C8B-B14F-4D97-AF65-F5344CB8AC3E}">
        <p14:creationId xmlns:p14="http://schemas.microsoft.com/office/powerpoint/2010/main" val="3585633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TotalTime>
  <Words>884</Words>
  <Application>Microsoft Office PowerPoint</Application>
  <PresentationFormat>画面に合わせる (16:10)</PresentationFormat>
  <Paragraphs>121</Paragraphs>
  <Slides>20</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Lato Black</vt:lpstr>
      <vt:lpstr>Lato Bold</vt:lpstr>
      <vt:lpstr>Lato Regular</vt:lpstr>
      <vt:lpstr>ＭＳ Ｐゴシック</vt:lpstr>
      <vt:lpstr>Arial</vt:lpstr>
      <vt:lpstr>Calibri</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Romulo Dantas</dc:creator>
  <cp:lastModifiedBy>田中 博之</cp:lastModifiedBy>
  <cp:revision>171</cp:revision>
  <dcterms:created xsi:type="dcterms:W3CDTF">2020-02-03T09:29:04Z</dcterms:created>
  <dcterms:modified xsi:type="dcterms:W3CDTF">2021-01-18T13:34:43Z</dcterms:modified>
</cp:coreProperties>
</file>