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59" r:id="rId3"/>
    <p:sldId id="360" r:id="rId4"/>
    <p:sldId id="313" r:id="rId5"/>
    <p:sldId id="328" r:id="rId6"/>
    <p:sldId id="329" r:id="rId7"/>
    <p:sldId id="315" r:id="rId8"/>
    <p:sldId id="331" r:id="rId9"/>
    <p:sldId id="333" r:id="rId10"/>
    <p:sldId id="334" r:id="rId11"/>
    <p:sldId id="337" r:id="rId12"/>
    <p:sldId id="335" r:id="rId13"/>
    <p:sldId id="316" r:id="rId14"/>
    <p:sldId id="336" r:id="rId15"/>
    <p:sldId id="339" r:id="rId16"/>
    <p:sldId id="340" r:id="rId17"/>
    <p:sldId id="300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ley Laubscher" initials="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176"/>
    <a:srgbClr val="FD6609"/>
    <a:srgbClr val="314198"/>
    <a:srgbClr val="314197"/>
    <a:srgbClr val="E60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9" autoAdjust="0"/>
  </p:normalViewPr>
  <p:slideViewPr>
    <p:cSldViewPr snapToGrid="0" snapToObjects="1">
      <p:cViewPr varScale="1">
        <p:scale>
          <a:sx n="71" d="100"/>
          <a:sy n="71" d="100"/>
        </p:scale>
        <p:origin x="1068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田中 博之" userId="00c42870f54c8d97" providerId="LiveId" clId="{8056C77C-052B-4FB1-92E3-4E2468720883}"/>
    <pc:docChg chg="undo custSel modSld modMainMaster">
      <pc:chgData name="田中 博之" userId="00c42870f54c8d97" providerId="LiveId" clId="{8056C77C-052B-4FB1-92E3-4E2468720883}" dt="2021-01-17T16:59:17.842" v="342" actId="6549"/>
      <pc:docMkLst>
        <pc:docMk/>
      </pc:docMkLst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467874261" sldId="256"/>
        </pc:sldMkLst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1427995982" sldId="300"/>
        </pc:sldMkLst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3700209836" sldId="313"/>
        </pc:sldMkLst>
      </pc:sldChg>
      <pc:sldChg chg="modSp mod modTransition">
        <pc:chgData name="田中 博之" userId="00c42870f54c8d97" providerId="LiveId" clId="{8056C77C-052B-4FB1-92E3-4E2468720883}" dt="2021-01-17T16:17:30.601" v="19"/>
        <pc:sldMkLst>
          <pc:docMk/>
          <pc:sldMk cId="2172805807" sldId="315"/>
        </pc:sldMkLst>
        <pc:spChg chg="mod">
          <ac:chgData name="田中 博之" userId="00c42870f54c8d97" providerId="LiveId" clId="{8056C77C-052B-4FB1-92E3-4E2468720883}" dt="2021-01-17T16:16:22.799" v="16" actId="1076"/>
          <ac:spMkLst>
            <pc:docMk/>
            <pc:sldMk cId="2172805807" sldId="315"/>
            <ac:spMk id="13" creationId="{00000000-0000-0000-0000-000000000000}"/>
          </ac:spMkLst>
        </pc:spChg>
        <pc:spChg chg="mod">
          <ac:chgData name="田中 博之" userId="00c42870f54c8d97" providerId="LiveId" clId="{8056C77C-052B-4FB1-92E3-4E2468720883}" dt="2021-01-17T16:16:25.640" v="17" actId="1076"/>
          <ac:spMkLst>
            <pc:docMk/>
            <pc:sldMk cId="2172805807" sldId="315"/>
            <ac:spMk id="14" creationId="{00000000-0000-0000-0000-000000000000}"/>
          </ac:spMkLst>
        </pc:spChg>
      </pc:sldChg>
      <pc:sldChg chg="addSp modSp mod modTransition">
        <pc:chgData name="田中 博之" userId="00c42870f54c8d97" providerId="LiveId" clId="{8056C77C-052B-4FB1-92E3-4E2468720883}" dt="2021-01-17T16:56:48.337" v="241" actId="20577"/>
        <pc:sldMkLst>
          <pc:docMk/>
          <pc:sldMk cId="1997417335" sldId="316"/>
        </pc:sldMkLst>
        <pc:spChg chg="add mod">
          <ac:chgData name="田中 博之" userId="00c42870f54c8d97" providerId="LiveId" clId="{8056C77C-052B-4FB1-92E3-4E2468720883}" dt="2021-01-17T16:56:33.734" v="239" actId="1076"/>
          <ac:spMkLst>
            <pc:docMk/>
            <pc:sldMk cId="1997417335" sldId="316"/>
            <ac:spMk id="2" creationId="{987A6DD4-41F0-4692-8C0B-39D04E8BD35D}"/>
          </ac:spMkLst>
        </pc:spChg>
        <pc:spChg chg="mod">
          <ac:chgData name="田中 博之" userId="00c42870f54c8d97" providerId="LiveId" clId="{8056C77C-052B-4FB1-92E3-4E2468720883}" dt="2021-01-17T16:56:48.337" v="241" actId="20577"/>
          <ac:spMkLst>
            <pc:docMk/>
            <pc:sldMk cId="1997417335" sldId="316"/>
            <ac:spMk id="5" creationId="{00000000-0000-0000-0000-000000000000}"/>
          </ac:spMkLst>
        </pc:spChg>
        <pc:picChg chg="mod">
          <ac:chgData name="田中 博之" userId="00c42870f54c8d97" providerId="LiveId" clId="{8056C77C-052B-4FB1-92E3-4E2468720883}" dt="2021-01-17T16:52:55.599" v="26" actId="14100"/>
          <ac:picMkLst>
            <pc:docMk/>
            <pc:sldMk cId="1997417335" sldId="316"/>
            <ac:picMk id="12" creationId="{00000000-0000-0000-0000-000000000000}"/>
          </ac:picMkLst>
        </pc:picChg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2732123776" sldId="328"/>
        </pc:sldMkLst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792479848" sldId="329"/>
        </pc:sldMkLst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66065800" sldId="331"/>
        </pc:sldMkLst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2268644" sldId="333"/>
        </pc:sldMkLst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2547828904" sldId="334"/>
        </pc:sldMkLst>
      </pc:sldChg>
      <pc:sldChg chg="modSp mod modTransition">
        <pc:chgData name="田中 博之" userId="00c42870f54c8d97" providerId="LiveId" clId="{8056C77C-052B-4FB1-92E3-4E2468720883}" dt="2021-01-17T16:59:17.842" v="342" actId="6549"/>
        <pc:sldMkLst>
          <pc:docMk/>
          <pc:sldMk cId="1874130889" sldId="335"/>
        </pc:sldMkLst>
        <pc:spChg chg="mod">
          <ac:chgData name="田中 博之" userId="00c42870f54c8d97" providerId="LiveId" clId="{8056C77C-052B-4FB1-92E3-4E2468720883}" dt="2021-01-17T16:59:17.842" v="342" actId="6549"/>
          <ac:spMkLst>
            <pc:docMk/>
            <pc:sldMk cId="1874130889" sldId="335"/>
            <ac:spMk id="6" creationId="{00000000-0000-0000-0000-000000000000}"/>
          </ac:spMkLst>
        </pc:spChg>
      </pc:sldChg>
      <pc:sldChg chg="modSp mod modTransition">
        <pc:chgData name="田中 博之" userId="00c42870f54c8d97" providerId="LiveId" clId="{8056C77C-052B-4FB1-92E3-4E2468720883}" dt="2021-01-17T16:57:35.023" v="306" actId="6549"/>
        <pc:sldMkLst>
          <pc:docMk/>
          <pc:sldMk cId="652704602" sldId="336"/>
        </pc:sldMkLst>
        <pc:spChg chg="mod">
          <ac:chgData name="田中 博之" userId="00c42870f54c8d97" providerId="LiveId" clId="{8056C77C-052B-4FB1-92E3-4E2468720883}" dt="2021-01-17T16:57:35.023" v="306" actId="6549"/>
          <ac:spMkLst>
            <pc:docMk/>
            <pc:sldMk cId="652704602" sldId="336"/>
            <ac:spMk id="5" creationId="{00000000-0000-0000-0000-000000000000}"/>
          </ac:spMkLst>
        </pc:spChg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3350291247" sldId="337"/>
        </pc:sldMkLst>
      </pc:sldChg>
      <pc:sldChg chg="modSp mod modTransition">
        <pc:chgData name="田中 博之" userId="00c42870f54c8d97" providerId="LiveId" clId="{8056C77C-052B-4FB1-92E3-4E2468720883}" dt="2021-01-17T16:58:02.653" v="330" actId="6549"/>
        <pc:sldMkLst>
          <pc:docMk/>
          <pc:sldMk cId="173376616" sldId="339"/>
        </pc:sldMkLst>
        <pc:spChg chg="mod">
          <ac:chgData name="田中 博之" userId="00c42870f54c8d97" providerId="LiveId" clId="{8056C77C-052B-4FB1-92E3-4E2468720883}" dt="2021-01-17T16:58:02.653" v="330" actId="6549"/>
          <ac:spMkLst>
            <pc:docMk/>
            <pc:sldMk cId="173376616" sldId="339"/>
            <ac:spMk id="5" creationId="{00000000-0000-0000-0000-000000000000}"/>
          </ac:spMkLst>
        </pc:spChg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1714873401" sldId="340"/>
        </pc:sldMkLst>
      </pc:sldChg>
      <pc:sldChg chg="modTransition">
        <pc:chgData name="田中 博之" userId="00c42870f54c8d97" providerId="LiveId" clId="{8056C77C-052B-4FB1-92E3-4E2468720883}" dt="2021-01-17T16:17:30.601" v="19"/>
        <pc:sldMkLst>
          <pc:docMk/>
          <pc:sldMk cId="10562850" sldId="359"/>
        </pc:sldMkLst>
      </pc:sldChg>
      <pc:sldChg chg="modSp mod modTransition">
        <pc:chgData name="田中 博之" userId="00c42870f54c8d97" providerId="LiveId" clId="{8056C77C-052B-4FB1-92E3-4E2468720883}" dt="2021-01-17T16:17:30.601" v="19"/>
        <pc:sldMkLst>
          <pc:docMk/>
          <pc:sldMk cId="562228033" sldId="360"/>
        </pc:sldMkLst>
        <pc:spChg chg="mod">
          <ac:chgData name="田中 博之" userId="00c42870f54c8d97" providerId="LiveId" clId="{8056C77C-052B-4FB1-92E3-4E2468720883}" dt="2021-01-17T16:15:04.739" v="15" actId="6549"/>
          <ac:spMkLst>
            <pc:docMk/>
            <pc:sldMk cId="562228033" sldId="360"/>
            <ac:spMk id="7" creationId="{21355B01-7AB6-4042-B36A-3D1EDB96FB7B}"/>
          </ac:spMkLst>
        </pc:spChg>
      </pc:sldChg>
      <pc:sldMasterChg chg="modTransition modSldLayout">
        <pc:chgData name="田中 博之" userId="00c42870f54c8d97" providerId="LiveId" clId="{8056C77C-052B-4FB1-92E3-4E2468720883}" dt="2021-01-17T16:17:30.601" v="19"/>
        <pc:sldMasterMkLst>
          <pc:docMk/>
          <pc:sldMasterMk cId="1308145174" sldId="2147483648"/>
        </pc:sldMasterMkLst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1364119734" sldId="2147483649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4118634979" sldId="2147483650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3271001188" sldId="2147483651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1738111205" sldId="2147483652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972142116" sldId="2147483653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1060498894" sldId="2147483654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2322122229" sldId="2147483655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4078055843" sldId="2147483656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3499040029" sldId="2147483657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53210432" sldId="2147483658"/>
          </pc:sldLayoutMkLst>
        </pc:sldLayoutChg>
        <pc:sldLayoutChg chg="modTransition">
          <pc:chgData name="田中 博之" userId="00c42870f54c8d97" providerId="LiveId" clId="{8056C77C-052B-4FB1-92E3-4E2468720883}" dt="2021-01-17T16:17:30.601" v="19"/>
          <pc:sldLayoutMkLst>
            <pc:docMk/>
            <pc:sldMasterMk cId="1308145174" sldId="2147483648"/>
            <pc:sldLayoutMk cId="149801544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AA7F4-AF9A-49B0-8EC2-7CEFCDC4539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0A1FB-8213-4110-AC2F-24ED6F15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0A1FB-8213-4110-AC2F-24ED6F15F0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7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19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1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3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2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98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22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5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4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D71-29B8-C94F-B8D8-6ACFAEF1EAA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B7E1-98EE-AC49-AB2B-E599413B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4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xwNnkKaekGKLCQuzzenNXIGrZdw3a99W/view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" y="11239"/>
            <a:ext cx="9144000" cy="5715000"/>
          </a:xfrm>
          <a:prstGeom prst="rtTriangle">
            <a:avLst/>
          </a:prstGeom>
          <a:solidFill>
            <a:srgbClr val="E60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2821" y="4791672"/>
            <a:ext cx="692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  <a:latin typeface="Lato Bold"/>
                <a:cs typeface="Lato Bold"/>
              </a:rPr>
              <a:t>クラブリーダーの務め</a:t>
            </a:r>
            <a:endParaRPr lang="en-US" sz="3600" b="1" dirty="0">
              <a:solidFill>
                <a:schemeClr val="bg1"/>
              </a:solidFill>
              <a:latin typeface="Lato Bold"/>
              <a:cs typeface="Lato Bold"/>
            </a:endParaRPr>
          </a:p>
        </p:txBody>
      </p:sp>
      <p:pic>
        <p:nvPicPr>
          <p:cNvPr id="3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5337" y="783301"/>
            <a:ext cx="2186824" cy="230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7874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459584" y="209023"/>
            <a:ext cx="1189051" cy="4655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/>
              <a:t>会計</a:t>
            </a:r>
            <a:endParaRPr lang="en-US" sz="30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830" y="1782978"/>
            <a:ext cx="5530488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年度の予算を作成します。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クラブのすべての入出金を管理します。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区費、部費、各種献金その他の納入を期限内に行います。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会計報告の監査を受け、クラブ総会等に提示します。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</p:txBody>
      </p:sp>
      <p:pic>
        <p:nvPicPr>
          <p:cNvPr id="7" name="Picture 6" descr="checklist_icon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8B8B"/>
              </a:clrFrom>
              <a:clrTo>
                <a:srgbClr val="FD8B8B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508" y="-306168"/>
            <a:ext cx="3499213" cy="3610520"/>
          </a:xfrm>
          <a:prstGeom prst="rect">
            <a:avLst/>
          </a:prstGeom>
        </p:spPr>
      </p:pic>
      <p:pic>
        <p:nvPicPr>
          <p:cNvPr id="8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2659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76288" y="184666"/>
            <a:ext cx="2108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000" b="1" dirty="0">
                <a:solidFill>
                  <a:srgbClr val="595959"/>
                </a:solidFill>
                <a:latin typeface="Lato Black"/>
                <a:cs typeface="Lato Black"/>
              </a:rPr>
              <a:t>職務の概要</a:t>
            </a:r>
            <a:endParaRPr lang="en-US" sz="30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254782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006352" y="199857"/>
            <a:ext cx="3040731" cy="4655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/>
              <a:t>ブリテン編集者</a:t>
            </a:r>
            <a:endParaRPr lang="en-US" sz="3000" b="1" dirty="0"/>
          </a:p>
        </p:txBody>
      </p:sp>
      <p:pic>
        <p:nvPicPr>
          <p:cNvPr id="9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975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4235" y="2245268"/>
            <a:ext cx="5997387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ブリテンを通じてのクラブ内外への情報提供の主担当となります。</a:t>
            </a:r>
            <a:endParaRPr lang="en-US" altLang="ja-JP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ブリテンを編集・発行し、タイムリーにクラブメンバー、兄弟クラブ、部・区役員他にに届けます。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</p:txBody>
      </p:sp>
      <p:pic>
        <p:nvPicPr>
          <p:cNvPr id="7" name="Picture 6" descr="checklist_icon.gif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52" y="-306168"/>
            <a:ext cx="3499213" cy="36105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9428" y="181723"/>
            <a:ext cx="210833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000" b="1" dirty="0">
                <a:solidFill>
                  <a:srgbClr val="595959"/>
                </a:solidFill>
                <a:latin typeface="+mj-ea"/>
                <a:ea typeface="+mj-ea"/>
                <a:cs typeface="Lato Black"/>
              </a:rPr>
              <a:t>職務の概要</a:t>
            </a:r>
            <a:endParaRPr lang="en-US" sz="3000" b="1" dirty="0">
              <a:solidFill>
                <a:schemeClr val="bg1"/>
              </a:solidFill>
              <a:latin typeface="+mj-ea"/>
              <a:ea typeface="+mj-ea"/>
              <a:cs typeface="Lato Black"/>
            </a:endParaRPr>
          </a:p>
          <a:p>
            <a:pPr algn="r"/>
            <a:endParaRPr lang="en-US" sz="4000" dirty="0">
              <a:solidFill>
                <a:srgbClr val="595959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35029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ecklist_icon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8B8B"/>
              </a:clrFrom>
              <a:clrTo>
                <a:srgbClr val="FD8B8B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508" y="-306168"/>
            <a:ext cx="3499213" cy="361052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484556" y="136544"/>
            <a:ext cx="2018454" cy="4655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/>
              <a:t>他の役員</a:t>
            </a:r>
            <a:endParaRPr lang="en-US" sz="30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418" y="2442001"/>
            <a:ext cx="5554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クラブがその義務を果たし、クラブの活動の計画、実施が最適に行われるよう、全ての役員の業務が適切に定められている必要があります。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</p:txBody>
      </p:sp>
      <p:pic>
        <p:nvPicPr>
          <p:cNvPr id="8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2659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76287" y="92333"/>
            <a:ext cx="2108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000" b="1" dirty="0">
                <a:solidFill>
                  <a:srgbClr val="595959"/>
                </a:solidFill>
                <a:latin typeface="Lato Black"/>
                <a:cs typeface="Lato Black"/>
              </a:rPr>
              <a:t>職務の概要</a:t>
            </a:r>
            <a:endParaRPr lang="en-US" sz="30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187413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dea-bul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7392" y="1238206"/>
            <a:ext cx="6382859" cy="35912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806" y="370068"/>
            <a:ext cx="3902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314197"/>
                </a:solidFill>
                <a:latin typeface="Lato Black"/>
                <a:cs typeface="Lato Black"/>
              </a:rPr>
              <a:t>好事例</a:t>
            </a:r>
            <a:endParaRPr lang="en-US" sz="3200" b="1" dirty="0">
              <a:solidFill>
                <a:srgbClr val="314197"/>
              </a:solidFill>
              <a:latin typeface="Lato Black"/>
              <a:cs typeface="Lato Black"/>
            </a:endParaRPr>
          </a:p>
        </p:txBody>
      </p:sp>
      <p:pic>
        <p:nvPicPr>
          <p:cNvPr id="9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06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15213" y="1662751"/>
            <a:ext cx="3915708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「ワイズガイ」は、多くのクラブで採用されている役職で、良い結果をもたらしています。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「ワイズガイ」は、経験豊富な思慮深いクラブメンバーで、クラブのために責任を果たすことができる人が務めます。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「ワイズガイ」は、クラブ例会が規律があって、生産的なものとなるように努めますます。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56207" y="2197012"/>
            <a:ext cx="2021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B60176"/>
                </a:solidFill>
                <a:latin typeface="Lato Black"/>
                <a:cs typeface="Lato Black"/>
              </a:rPr>
              <a:t>ワイズガイ</a:t>
            </a:r>
            <a:endParaRPr lang="en-US" sz="3200" b="1" dirty="0">
              <a:solidFill>
                <a:srgbClr val="B60176"/>
              </a:solidFill>
              <a:latin typeface="Lato Black"/>
              <a:cs typeface="Lato Black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87A6DD4-41F0-4692-8C0B-39D04E8BD35D}"/>
              </a:ext>
            </a:extLst>
          </p:cNvPr>
          <p:cNvSpPr txBox="1"/>
          <p:nvPr/>
        </p:nvSpPr>
        <p:spPr>
          <a:xfrm>
            <a:off x="4563036" y="4967786"/>
            <a:ext cx="4580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訳注：</a:t>
            </a:r>
            <a:r>
              <a:rPr kumimoji="1" lang="ja-JP" altLang="en-US" sz="1200" dirty="0">
                <a:latin typeface="Century" panose="02040604050505020304" pitchFamily="18" charset="0"/>
                <a:ea typeface="+mj-ea"/>
              </a:rPr>
              <a:t>ワイズガイ</a:t>
            </a:r>
            <a:r>
              <a:rPr kumimoji="1" lang="en-US" altLang="ja-JP" sz="1200" dirty="0">
                <a:latin typeface="Century" panose="02040604050505020304" pitchFamily="18" charset="0"/>
                <a:ea typeface="+mj-ea"/>
              </a:rPr>
              <a:t>:Y’s Guy</a:t>
            </a:r>
            <a:r>
              <a:rPr kumimoji="1" lang="ja-JP" altLang="en-US" sz="1200" dirty="0">
                <a:latin typeface="Century" panose="02040604050505020304" pitchFamily="18" charset="0"/>
                <a:ea typeface="+mj-ea"/>
              </a:rPr>
              <a:t>。直訳するとワイズの男（人）。日本のワイズで言えばドライバー、クラブサービス等を担う者</a:t>
            </a:r>
            <a:r>
              <a:rPr kumimoji="1" lang="en-US" altLang="ja-JP" sz="1200" dirty="0">
                <a:latin typeface="Century" panose="02040604050505020304" pitchFamily="18" charset="0"/>
                <a:ea typeface="+mj-ea"/>
              </a:rPr>
              <a:t> </a:t>
            </a:r>
            <a:endParaRPr kumimoji="1" lang="ja-JP" altLang="en-US" sz="1200" dirty="0">
              <a:latin typeface="Century" panose="02040604050505020304" pitchFamily="18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9741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0153" y="948962"/>
            <a:ext cx="4030213" cy="40318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例会のコーディネーターとして機能します。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クラブバナー、ランチョンベル、万国旗等の準備を行います。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Calibri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例会が定めれた手順・取り決めに則して行われるよう努めます。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例会での調和と友好を促進します。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少額の罰金（例えば遅刻したり、例会中に携帯の着信音を鳴らしてしまったりしたときなど）を集めます。この罰金は、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TOF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献金とされることがよく見られます。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6" descr="idea-bulb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83"/>
          <a:stretch/>
        </p:blipFill>
        <p:spPr>
          <a:xfrm>
            <a:off x="-517391" y="1238206"/>
            <a:ext cx="5056320" cy="3591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806" y="370068"/>
            <a:ext cx="3902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314197"/>
                </a:solidFill>
                <a:latin typeface="Lato Black"/>
                <a:cs typeface="Lato Black"/>
              </a:rPr>
              <a:t>好事例</a:t>
            </a:r>
            <a:endParaRPr lang="en-US" sz="3200" b="1" dirty="0">
              <a:solidFill>
                <a:srgbClr val="314197"/>
              </a:solidFill>
              <a:latin typeface="Lato Black"/>
              <a:cs typeface="Lato Blac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56207" y="2197012"/>
            <a:ext cx="2021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B60176"/>
                </a:solidFill>
                <a:latin typeface="Lato Black"/>
                <a:cs typeface="Lato Black"/>
              </a:rPr>
              <a:t>ワイズガイ</a:t>
            </a:r>
            <a:endParaRPr lang="en-US" sz="3200" b="1" dirty="0">
              <a:solidFill>
                <a:srgbClr val="B60176"/>
              </a:solidFill>
              <a:latin typeface="Lato Black"/>
              <a:cs typeface="Lato Black"/>
            </a:endParaRPr>
          </a:p>
        </p:txBody>
      </p:sp>
      <p:pic>
        <p:nvPicPr>
          <p:cNvPr id="13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06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270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9249" y="924791"/>
            <a:ext cx="4249471" cy="41857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クラブリーダーが壇上に着席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 </a:t>
            </a: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クラブ会長による開会宣言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開会祈祷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クラブ会長挨拶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クラブ活動についての相談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ゲストスピーカーの紹介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ゲストスピーチ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Q/A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書記等による各種報告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誕生日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/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結婚記念日の祝い、スピーチ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「ワイズガイ」タイム　（もし「ワイズガイ」を採用しているなら）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謝辞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クラブ会長による閉会宣言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</p:txBody>
      </p:sp>
      <p:pic>
        <p:nvPicPr>
          <p:cNvPr id="7" name="Picture 6" descr="idea-bulb.gif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83"/>
          <a:stretch/>
        </p:blipFill>
        <p:spPr>
          <a:xfrm>
            <a:off x="-517391" y="1238206"/>
            <a:ext cx="5056320" cy="3591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806" y="370068"/>
            <a:ext cx="3902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314197"/>
                </a:solidFill>
                <a:latin typeface="Lato Black"/>
                <a:cs typeface="Lato Black"/>
              </a:rPr>
              <a:t>好事例</a:t>
            </a:r>
            <a:endParaRPr lang="en-US" sz="3200" b="1" dirty="0">
              <a:solidFill>
                <a:srgbClr val="314197"/>
              </a:solidFill>
              <a:latin typeface="Lato Black"/>
              <a:cs typeface="Lato Blac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7665" y="2126458"/>
            <a:ext cx="21788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3">
                    <a:lumMod val="75000"/>
                  </a:schemeClr>
                </a:solidFill>
                <a:latin typeface="Lato Black"/>
                <a:cs typeface="Lato Black"/>
              </a:rPr>
              <a:t>例会プログラム</a:t>
            </a:r>
            <a:endParaRPr lang="en-US" altLang="ja-JP" sz="2400" b="1" dirty="0">
              <a:solidFill>
                <a:schemeClr val="accent3">
                  <a:lumMod val="75000"/>
                </a:schemeClr>
              </a:solidFill>
              <a:latin typeface="Lato Black"/>
              <a:cs typeface="Lato Black"/>
            </a:endParaRPr>
          </a:p>
          <a:p>
            <a:pPr algn="ctr"/>
            <a:r>
              <a:rPr lang="ja-JP" altLang="en-US" sz="2400" b="1" dirty="0">
                <a:solidFill>
                  <a:schemeClr val="accent3">
                    <a:lumMod val="75000"/>
                  </a:schemeClr>
                </a:solidFill>
                <a:latin typeface="Lato Black"/>
                <a:cs typeface="Lato Black"/>
              </a:rPr>
              <a:t>のサンプル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Lato Black"/>
              <a:cs typeface="Lato Black"/>
            </a:endParaRPr>
          </a:p>
        </p:txBody>
      </p:sp>
      <p:pic>
        <p:nvPicPr>
          <p:cNvPr id="13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06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37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0805"/>
            <a:ext cx="8229600" cy="1177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ato Black"/>
                <a:cs typeface="Lato Black"/>
              </a:rPr>
              <a:t>おしまい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ato Black"/>
              <a:cs typeface="Lato Black"/>
            </a:endParaRPr>
          </a:p>
          <a:p>
            <a:pPr marL="0" indent="0" algn="ctr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171487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" y="11239"/>
            <a:ext cx="9144000" cy="5715000"/>
          </a:xfrm>
          <a:prstGeom prst="rtTriangle">
            <a:avLst/>
          </a:prstGeom>
          <a:solidFill>
            <a:srgbClr val="E60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5337" y="783301"/>
            <a:ext cx="2186824" cy="230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6389" y="511643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Lato Regular"/>
                <a:cs typeface="Lato Regular"/>
              </a:rPr>
              <a:t>ワイズメンズクラブ国際協会</a:t>
            </a:r>
            <a:endParaRPr lang="en-US" sz="160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2799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644" y="1503555"/>
            <a:ext cx="80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942" y="2001653"/>
            <a:ext cx="334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Welcome to Y’s Men International</a:t>
            </a:r>
          </a:p>
          <a:p>
            <a:pPr marL="0" marR="0" lvl="0" indent="268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（ようこそワイズメンズクラブ国際協会へ）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Effective Leadership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      （</a:t>
            </a: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+mn-cs"/>
              </a:rPr>
              <a:t>効果的</a:t>
            </a: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なリーダーシップ）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Active Membership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      （活動的な会員）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6481" y="1930413"/>
            <a:ext cx="355884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Black"/>
                <a:ea typeface="ＭＳ Ｐゴシック" panose="020B0600070205080204" pitchFamily="50" charset="-128"/>
                <a:cs typeface="Lato Black"/>
              </a:rPr>
              <a:t>必須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Black"/>
              <a:ea typeface="+mn-ea"/>
              <a:cs typeface="Lato Black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クラブ会則、区定款、地域、国際協会の憲法および細則</a:t>
            </a:r>
            <a:endParaRPr kumimoji="0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ＭＳ Ｐゴシック" panose="020B0600070205080204" pitchFamily="50" charset="-128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YMI</a:t>
            </a: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略語集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+mn-cs"/>
              </a:rPr>
              <a:t>紛争解決手順マニュアル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「</a:t>
            </a:r>
            <a:r>
              <a:rPr kumimoji="0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2022</a:t>
            </a: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年に向けて」および関連長期プラン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各種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YMI</a:t>
            </a: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プログラムの「方針」および「マニュアル」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60" y="141113"/>
            <a:ext cx="9144000" cy="7318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4990" y="171538"/>
            <a:ext cx="639725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全てのクラブ役員が以下のトレーニング教材、必須文献を習得することが重要です。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2342" y="273652"/>
            <a:ext cx="7521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重要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  <p:pic>
        <p:nvPicPr>
          <p:cNvPr id="9" name="Picture 8" descr="exclamation_mar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84" y="117595"/>
            <a:ext cx="778870" cy="778870"/>
          </a:xfrm>
          <a:prstGeom prst="rect">
            <a:avLst/>
          </a:prstGeom>
        </p:spPr>
      </p:pic>
      <p:pic>
        <p:nvPicPr>
          <p:cNvPr id="10" name="Picture 9" descr="trainin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84" y="751157"/>
            <a:ext cx="1213162" cy="1213162"/>
          </a:xfrm>
          <a:prstGeom prst="rect">
            <a:avLst/>
          </a:prstGeom>
        </p:spPr>
      </p:pic>
      <p:pic>
        <p:nvPicPr>
          <p:cNvPr id="11" name="Picture 10" descr="reading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481" y="932120"/>
            <a:ext cx="945349" cy="9453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15319" y="1057640"/>
            <a:ext cx="1385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トレーニング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8809" y="1103749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文献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5274" y="1877469"/>
            <a:ext cx="26568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Black"/>
                <a:ea typeface="ＭＳ Ｐゴシック" panose="020B0600070205080204" pitchFamily="50" charset="-128"/>
                <a:cs typeface="Lato Black"/>
              </a:rPr>
              <a:t>推薦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Black"/>
              <a:ea typeface="+mn-ea"/>
              <a:cs typeface="Lato Black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The ABC of Y‘s Men International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ＭＳ Ｐゴシック" panose="020B0600070205080204" pitchFamily="50" charset="-128"/>
                <a:cs typeface="Lato Regular"/>
              </a:rPr>
              <a:t>      （ワイズ用語集）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クラブ会長マニュアル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56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5597" y="888783"/>
            <a:ext cx="4118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14197"/>
                </a:solidFill>
                <a:effectLst/>
                <a:uLnTx/>
                <a:uFillTx/>
                <a:latin typeface="Lato Bold"/>
                <a:ea typeface="ＭＳ Ｐゴシック" panose="020B0600070205080204" pitchFamily="50" charset="-128"/>
                <a:cs typeface="Lato Bold"/>
              </a:rPr>
              <a:t>このトレーニングにおいて、クラブのリーダーとしてのあなたの責任の遂行について、より多くのことを学ぶことでしょう。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14197"/>
              </a:solidFill>
              <a:effectLst/>
              <a:uLnTx/>
              <a:uFillTx/>
              <a:latin typeface="Lato Bold"/>
              <a:ea typeface="+mn-ea"/>
              <a:cs typeface="Lato 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Y’s Men Washington County, USA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  <p:pic>
        <p:nvPicPr>
          <p:cNvPr id="11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9070" y="4231131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hecklis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4228">
            <a:off x="-124293" y="274744"/>
            <a:ext cx="4936768" cy="4936768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21355B01-7AB6-4042-B36A-3D1EDB96FB7B}"/>
              </a:ext>
            </a:extLst>
          </p:cNvPr>
          <p:cNvSpPr txBox="1"/>
          <p:nvPr/>
        </p:nvSpPr>
        <p:spPr>
          <a:xfrm>
            <a:off x="4883727" y="2114478"/>
            <a:ext cx="41183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Bold"/>
                <a:cs typeface="Lato Bold"/>
              </a:rPr>
              <a:t>以下について学びます。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pPr marL="342900" indent="-34290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Bold"/>
                <a:cs typeface="Lato Bold"/>
              </a:rPr>
              <a:t>クラブの組織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pPr marL="342900" indent="-34290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Bold"/>
                <a:cs typeface="Lato Bold"/>
              </a:rPr>
              <a:t>会長の職務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pPr marL="342900" indent="-34290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Bold"/>
                <a:cs typeface="Lato Bold"/>
              </a:rPr>
              <a:t>書記の職務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pPr marL="342900" indent="-34290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Bold"/>
                <a:cs typeface="Lato Bold"/>
              </a:rPr>
              <a:t>会計の職務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pPr marL="342900" indent="-34290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Bold"/>
                <a:cs typeface="Lato Bold"/>
              </a:rPr>
              <a:t>ブリテン編集者の職務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pPr marL="342900" indent="-34290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Bold"/>
                <a:cs typeface="Lato Bold"/>
              </a:rPr>
              <a:t>好事例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Lato Bold"/>
              <a:cs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56222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6552593" y="0"/>
            <a:ext cx="1608667" cy="3483429"/>
          </a:xfrm>
          <a:prstGeom prst="downArrow">
            <a:avLst/>
          </a:prstGeom>
          <a:solidFill>
            <a:srgbClr val="D7E4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0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79" y="921384"/>
            <a:ext cx="4572000" cy="1815882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ja-JP" alt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クラブ役員の職務は、リーダーシップとマネジメントンの</a:t>
            </a:r>
            <a:r>
              <a:rPr lang="en-US" altLang="ja-JP" sz="1600" b="1" dirty="0">
                <a:solidFill>
                  <a:srgbClr val="595959"/>
                </a:solidFill>
                <a:latin typeface="Lato Regular"/>
                <a:cs typeface="Lato Regular"/>
              </a:rPr>
              <a:t>2</a:t>
            </a:r>
            <a:r>
              <a:rPr lang="ja-JP" alt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つに定義できます。これらには、日々必要とされる定型的な業務を遂行することに加え、クラブの目標と方針の設定が含まれます。</a:t>
            </a:r>
            <a:endParaRPr lang="en-US" sz="1600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endParaRPr lang="en-US" sz="1600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r>
              <a:rPr lang="ja-JP" alt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重要</a:t>
            </a:r>
            <a:r>
              <a:rPr 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: </a:t>
            </a:r>
            <a:r>
              <a:rPr lang="ja-JP" alt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クラブが成長し、会員数、活動が増えるに従って、役割とそれを担う者の数が増えます。</a:t>
            </a:r>
            <a:endParaRPr lang="en-US" sz="1600" b="1" dirty="0">
              <a:solidFill>
                <a:srgbClr val="595959"/>
              </a:solidFill>
              <a:latin typeface="Lato Regular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9188" y="3466259"/>
            <a:ext cx="2744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F6600"/>
                </a:solidFill>
                <a:latin typeface="Lato Regular"/>
                <a:cs typeface="Lato Regular"/>
              </a:rPr>
              <a:t>クラブ役員は、ひとつとなったチームです。</a:t>
            </a:r>
            <a:endParaRPr lang="en-US" sz="1600" b="1" dirty="0">
              <a:solidFill>
                <a:srgbClr val="FF6600"/>
              </a:solidFill>
              <a:latin typeface="Lato Regular"/>
              <a:cs typeface="Lato Regular"/>
            </a:endParaRPr>
          </a:p>
        </p:txBody>
      </p:sp>
      <p:pic>
        <p:nvPicPr>
          <p:cNvPr id="2" name="Picture 1" descr="togeth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863" y="463347"/>
            <a:ext cx="3493270" cy="22415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08590" y="4014244"/>
            <a:ext cx="19637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rgbClr val="595959"/>
                </a:solidFill>
                <a:latin typeface="Lato Regular"/>
                <a:cs typeface="Lato Regular"/>
              </a:rPr>
              <a:t>協力</a:t>
            </a:r>
            <a:endParaRPr lang="en-US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pPr algn="ctr"/>
            <a:r>
              <a:rPr lang="ja-JP" altLang="en-US" b="1" dirty="0">
                <a:solidFill>
                  <a:srgbClr val="595959"/>
                </a:solidFill>
                <a:latin typeface="Lato Regular"/>
                <a:cs typeface="Lato Regular"/>
              </a:rPr>
              <a:t>チームワーク</a:t>
            </a:r>
            <a:endParaRPr lang="en-US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pPr algn="ctr"/>
            <a:r>
              <a:rPr lang="ja-JP" altLang="en-US" b="1" dirty="0">
                <a:solidFill>
                  <a:srgbClr val="595959"/>
                </a:solidFill>
                <a:latin typeface="Lato Regular"/>
                <a:cs typeface="Lato Regular"/>
              </a:rPr>
              <a:t>コミュニケーション</a:t>
            </a:r>
            <a:endParaRPr lang="en-US" altLang="ja-JP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pPr algn="ctr"/>
            <a:r>
              <a:rPr lang="ja-JP" altLang="en-US" b="1" dirty="0">
                <a:solidFill>
                  <a:srgbClr val="595959"/>
                </a:solidFill>
                <a:latin typeface="Lato Regular"/>
                <a:cs typeface="Lato Regular"/>
              </a:rPr>
              <a:t>外交的手腕</a:t>
            </a:r>
            <a:endParaRPr lang="en-US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pPr algn="ctr"/>
            <a:r>
              <a:rPr lang="ja-JP" altLang="en-US" b="1" dirty="0">
                <a:solidFill>
                  <a:srgbClr val="595959"/>
                </a:solidFill>
                <a:latin typeface="Lato Regular"/>
                <a:cs typeface="Lato Regular"/>
              </a:rPr>
              <a:t>大志</a:t>
            </a:r>
            <a:endParaRPr lang="en-US" b="1" dirty="0">
              <a:solidFill>
                <a:srgbClr val="595959"/>
              </a:solidFill>
              <a:latin typeface="Lato Regular"/>
              <a:cs typeface="Lato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779" y="143606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595959"/>
                </a:solidFill>
                <a:latin typeface="Lato Black"/>
                <a:cs typeface="Lato Black"/>
              </a:rPr>
              <a:t>クラブ組織</a:t>
            </a:r>
            <a:endParaRPr lang="en-US" sz="4000" b="1" dirty="0">
              <a:solidFill>
                <a:srgbClr val="595959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70020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zz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4939">
            <a:off x="1881326" y="1277621"/>
            <a:ext cx="7959386" cy="4598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117" y="703218"/>
            <a:ext cx="490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595959"/>
                </a:solidFill>
                <a:latin typeface="Lato Regular"/>
                <a:cs typeface="Lato Regular"/>
              </a:rPr>
              <a:t>典型的なクラブは、以下の構造を有しています。</a:t>
            </a:r>
            <a:r>
              <a:rPr lang="en-US" b="1" dirty="0">
                <a:solidFill>
                  <a:srgbClr val="595959"/>
                </a:solidFill>
                <a:latin typeface="Lato Regular"/>
                <a:cs typeface="Lato Regular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8435" y="2164366"/>
            <a:ext cx="148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FFFFFF"/>
                </a:solidFill>
                <a:latin typeface="Lato Regular"/>
                <a:cs typeface="Lato Regular"/>
              </a:rPr>
              <a:t>会長</a:t>
            </a:r>
            <a:endParaRPr lang="en-US" b="1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78841" y="2990169"/>
            <a:ext cx="1911101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次期会長</a:t>
            </a:r>
            <a:r>
              <a:rPr lang="en-US" altLang="ja-JP" b="1" dirty="0">
                <a:solidFill>
                  <a:schemeClr val="bg1"/>
                </a:solidFill>
              </a:rPr>
              <a:t>/</a:t>
            </a:r>
            <a:r>
              <a:rPr lang="ja-JP" altLang="en-US" b="1" dirty="0">
                <a:solidFill>
                  <a:schemeClr val="bg1"/>
                </a:solidFill>
              </a:rPr>
              <a:t>副会長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8219" y="374394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FFFF"/>
                </a:solidFill>
              </a:rPr>
              <a:t>直前会長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7167" y="4509144"/>
            <a:ext cx="148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FFFFFF"/>
                </a:solidFill>
              </a:rPr>
              <a:t>書記</a:t>
            </a:r>
            <a:r>
              <a:rPr lang="en-US" b="1" dirty="0">
                <a:solidFill>
                  <a:srgbClr val="FFFFFF"/>
                </a:solidFill>
              </a:rPr>
              <a:t>/</a:t>
            </a:r>
            <a:r>
              <a:rPr lang="ja-JP" altLang="en-US" b="1" dirty="0">
                <a:solidFill>
                  <a:srgbClr val="FFFFFF"/>
                </a:solidFill>
              </a:rPr>
              <a:t>会計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0020" y="63937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595959"/>
                </a:solidFill>
                <a:latin typeface="Lato Black"/>
                <a:cs typeface="Lato Black"/>
              </a:rPr>
              <a:t>クラブ組織</a:t>
            </a:r>
            <a:endParaRPr lang="en-US" sz="4000" b="1" dirty="0">
              <a:solidFill>
                <a:srgbClr val="595959"/>
              </a:solidFill>
              <a:latin typeface="Lato Black"/>
              <a:cs typeface="Lato Black"/>
            </a:endParaRPr>
          </a:p>
        </p:txBody>
      </p:sp>
      <p:pic>
        <p:nvPicPr>
          <p:cNvPr id="15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0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212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80794" y="1508423"/>
            <a:ext cx="9196146" cy="3628407"/>
            <a:chOff x="-779651" y="289760"/>
            <a:chExt cx="9196146" cy="3628407"/>
          </a:xfrm>
        </p:grpSpPr>
        <p:pic>
          <p:nvPicPr>
            <p:cNvPr id="25" name="Picture 24" descr="puzzle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6561" y="289760"/>
              <a:ext cx="6279934" cy="3628407"/>
            </a:xfrm>
            <a:prstGeom prst="rect">
              <a:avLst/>
            </a:prstGeom>
          </p:spPr>
        </p:pic>
        <p:pic>
          <p:nvPicPr>
            <p:cNvPr id="2" name="Picture 1" descr="puzzle2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79651" y="313279"/>
              <a:ext cx="6207847" cy="3586756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278550" y="841354"/>
            <a:ext cx="7310014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クラブの成長、発展に合わせて、分業される</a:t>
            </a:r>
            <a:r>
              <a:rPr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/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付け加えられる役割の例は、</a:t>
            </a:r>
            <a:endParaRPr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以下のとおりです。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 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1546" y="5118698"/>
            <a:ext cx="3480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他の考えられる構成は、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 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  <a:hlinkClick r:id="rId4"/>
              </a:rPr>
              <a:t>ここをクリック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8550" y="123178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595959"/>
                </a:solidFill>
                <a:latin typeface="Lato Black"/>
                <a:cs typeface="Lato Black"/>
              </a:rPr>
              <a:t>クラブ組織</a:t>
            </a:r>
            <a:endParaRPr lang="en-US" sz="4000" b="1" dirty="0">
              <a:solidFill>
                <a:srgbClr val="595959"/>
              </a:solidFill>
              <a:latin typeface="Lato Black"/>
              <a:cs typeface="Lato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1173" y="2311888"/>
            <a:ext cx="1489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会長</a:t>
            </a:r>
            <a:endParaRPr lang="en-US" sz="14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8293" y="2328498"/>
            <a:ext cx="902811" cy="30777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Lato Black"/>
              </a:rPr>
              <a:t>次期会長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22689" y="233475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直前会長</a:t>
            </a:r>
            <a:endParaRPr lang="en-US" sz="14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1754" y="2382394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書記</a:t>
            </a:r>
            <a:endParaRPr lang="en-US" sz="1400" b="1" dirty="0">
              <a:solidFill>
                <a:schemeClr val="bg1"/>
              </a:solidFill>
              <a:latin typeface="Lato Black"/>
              <a:cs typeface="Lato Black"/>
            </a:endParaRPr>
          </a:p>
          <a:p>
            <a:r>
              <a:rPr lang="en-US" sz="900" b="1" dirty="0">
                <a:solidFill>
                  <a:schemeClr val="bg1"/>
                </a:solidFill>
                <a:latin typeface="Lato Black"/>
                <a:cs typeface="Lato Black"/>
              </a:rPr>
              <a:t>(</a:t>
            </a:r>
            <a:r>
              <a:rPr lang="ja-JP" altLang="en-US" sz="900" b="1" dirty="0">
                <a:solidFill>
                  <a:schemeClr val="bg1"/>
                </a:solidFill>
                <a:latin typeface="Lato Black"/>
                <a:cs typeface="Lato Black"/>
              </a:rPr>
              <a:t>事務）</a:t>
            </a:r>
            <a:endParaRPr lang="en-US" altLang="ja-JP" sz="900" b="1" dirty="0">
              <a:solidFill>
                <a:schemeClr val="bg1"/>
              </a:solidFill>
              <a:latin typeface="Lato Black"/>
              <a:cs typeface="Lato Black"/>
            </a:endParaRPr>
          </a:p>
          <a:p>
            <a:endParaRPr lang="en-US" sz="9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2352" y="3621855"/>
            <a:ext cx="1619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副会長</a:t>
            </a:r>
            <a:r>
              <a:rPr 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 </a:t>
            </a: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（</a:t>
            </a:r>
            <a:r>
              <a:rPr lang="ja-JP" altLang="en-US" sz="1000" b="1" dirty="0">
                <a:solidFill>
                  <a:schemeClr val="bg1"/>
                </a:solidFill>
                <a:latin typeface="Lato Black"/>
                <a:cs typeface="Lato Black"/>
              </a:rPr>
              <a:t>プログラム</a:t>
            </a:r>
            <a:r>
              <a:rPr lang="en-US" altLang="ja-JP" sz="1000" b="1" dirty="0">
                <a:solidFill>
                  <a:schemeClr val="bg1"/>
                </a:solidFill>
                <a:latin typeface="Lato Black"/>
                <a:cs typeface="Lato Black"/>
              </a:rPr>
              <a:t>)</a:t>
            </a:r>
            <a:endParaRPr lang="en-US" sz="10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0705" y="3825359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役員会</a:t>
            </a:r>
            <a:endParaRPr lang="en-US" sz="14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27740" y="383729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会計</a:t>
            </a:r>
            <a:endParaRPr lang="en-US" sz="14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4585" y="3837298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Lato Black"/>
                <a:cs typeface="Lato Black"/>
              </a:rPr>
              <a:t>ブリテン編集者</a:t>
            </a:r>
            <a:endParaRPr lang="en-US" sz="1400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792479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oik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850" y="624731"/>
            <a:ext cx="3301685" cy="3404404"/>
          </a:xfrm>
          <a:prstGeom prst="rect">
            <a:avLst/>
          </a:prstGeom>
        </p:spPr>
      </p:pic>
      <p:pic>
        <p:nvPicPr>
          <p:cNvPr id="9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7935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3025" y="1399661"/>
            <a:ext cx="5021042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会長は、クラブをリードするよう定められていますが、他のチームメンバーとともに、クラブの活動を決め、導くのは、会長トロイカ（会長、次期会長、直前会長）です。</a:t>
            </a:r>
            <a:endParaRPr lang="en-US" sz="1600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endParaRPr lang="en-US" sz="1600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r>
              <a:rPr lang="ja-JP" alt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トロイカシステムの必須事項として、次期会長と直前会長は、何れも、会長職を務める前、終えた後に、活動の引き継ぎをしっかり行う責任があります。（ファイルの引き渡し、後任のトレーニングほか）</a:t>
            </a:r>
            <a:endParaRPr lang="en-US" altLang="ja-JP" sz="1600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endParaRPr lang="en-US" sz="1600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r>
              <a:rPr lang="ja-JP" altLang="en-US" sz="1600" b="1" dirty="0">
                <a:solidFill>
                  <a:srgbClr val="595959"/>
                </a:solidFill>
                <a:latin typeface="Lato Regular"/>
                <a:cs typeface="Lato Regular"/>
              </a:rPr>
              <a:t>次期会長と直前会長は、職務を積極的に果たし、会長と責任を分担します。特に、良い意志決定のために、戦略的なアドバイスを行います。</a:t>
            </a:r>
            <a:endParaRPr lang="en-US" sz="1600" b="1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endParaRPr lang="en-US" sz="1400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endParaRPr lang="en-US" sz="1400" dirty="0">
              <a:solidFill>
                <a:srgbClr val="595959"/>
              </a:solidFill>
              <a:latin typeface="Lato Regular"/>
              <a:cs typeface="Lato Regular"/>
            </a:endParaRPr>
          </a:p>
          <a:p>
            <a:endParaRPr lang="en-US" sz="1400" dirty="0">
              <a:solidFill>
                <a:srgbClr val="595959"/>
              </a:solidFill>
              <a:latin typeface="Lato Regular"/>
              <a:cs typeface="Lato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803" y="321617"/>
            <a:ext cx="27478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595959"/>
                </a:solidFill>
                <a:latin typeface="Lato Black"/>
                <a:cs typeface="Lato Black"/>
              </a:rPr>
              <a:t>会長の務め</a:t>
            </a:r>
            <a:endParaRPr lang="en-US" sz="4000" b="1" dirty="0">
              <a:solidFill>
                <a:srgbClr val="595959"/>
              </a:solidFill>
              <a:latin typeface="Lato Black"/>
              <a:cs typeface="Lato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4875" y="1977049"/>
            <a:ext cx="1399307" cy="5749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Lato Black"/>
                <a:cs typeface="Lato Black"/>
              </a:rPr>
              <a:t>トロイカ</a:t>
            </a:r>
            <a:endParaRPr lang="en-US" b="1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8" name="Striped Right Arrow 7"/>
          <p:cNvSpPr/>
          <p:nvPr/>
        </p:nvSpPr>
        <p:spPr>
          <a:xfrm>
            <a:off x="399803" y="1418750"/>
            <a:ext cx="564427" cy="682240"/>
          </a:xfrm>
          <a:prstGeom prst="stripedRightArrow">
            <a:avLst/>
          </a:prstGeom>
          <a:solidFill>
            <a:srgbClr val="4F6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>
            <a:off x="399802" y="2428170"/>
            <a:ext cx="564427" cy="682240"/>
          </a:xfrm>
          <a:prstGeom prst="stripedRightArrow">
            <a:avLst/>
          </a:prstGeom>
          <a:solidFill>
            <a:srgbClr val="4F6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>
            <a:off x="429200" y="3614011"/>
            <a:ext cx="564427" cy="682240"/>
          </a:xfrm>
          <a:prstGeom prst="stripedRightArrow">
            <a:avLst/>
          </a:prstGeom>
          <a:solidFill>
            <a:srgbClr val="4F6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4739" y="328250"/>
            <a:ext cx="1390414" cy="414027"/>
          </a:xfrm>
          <a:prstGeom prst="rect">
            <a:avLst/>
          </a:prstGeom>
          <a:solidFill>
            <a:srgbClr val="4F62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/>
              <a:t>会長</a:t>
            </a:r>
            <a:endParaRPr lang="en-US" sz="3000" b="1" dirty="0"/>
          </a:p>
        </p:txBody>
      </p:sp>
      <p:pic>
        <p:nvPicPr>
          <p:cNvPr id="3" name="Picture 2" descr="checklist_icon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508" y="-306168"/>
            <a:ext cx="3499213" cy="3610520"/>
          </a:xfrm>
          <a:prstGeom prst="rect">
            <a:avLst/>
          </a:prstGeom>
        </p:spPr>
      </p:pic>
      <p:pic>
        <p:nvPicPr>
          <p:cNvPr id="9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2659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357" y="1171327"/>
            <a:ext cx="7413078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Lato Regular"/>
              </a:rPr>
              <a:t>クラブの全ての会合を主宰します。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Lato Regular"/>
            </a:endParaRPr>
          </a:p>
          <a:p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Lato Regular"/>
              </a:rPr>
              <a:t>クラブの戦略的計画の立案をリードし、実現させます。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Lato Regular"/>
            </a:endParaRPr>
          </a:p>
          <a:p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Lato Regular"/>
              </a:rPr>
              <a:t>他のクラブ役員を監督し、その働きを支援します。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Lato Regular"/>
              </a:rPr>
              <a:t>会計とともにクラブの資金を管理します。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各報告、会費等の納入を期限内に行うようにします。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資金集めのプログラムを計画し、指揮します。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endParaRPr lang="en-US" sz="1600" b="1" dirty="0" err="1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クラブの各事業委員を指名します。</a:t>
            </a:r>
            <a:endParaRPr lang="en-US" altLang="ja-JP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国際協会のスケジュールに則して、国際事業を推進、支援します。</a:t>
            </a:r>
            <a:r>
              <a:rPr 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 </a:t>
            </a:r>
          </a:p>
          <a:p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YMCA</a:t>
            </a:r>
            <a:r>
              <a:rPr lang="ja-JP" altLang="en-US" sz="1600" b="1" dirty="0">
                <a:solidFill>
                  <a:srgbClr val="595959"/>
                </a:solidFill>
                <a:latin typeface="+mj-ea"/>
                <a:ea typeface="+mj-ea"/>
                <a:cs typeface="Lato Regular"/>
              </a:rPr>
              <a:t>のプログラムに積極的に関わり、他の者にもそうさせます。</a:t>
            </a:r>
            <a:endParaRPr lang="en-US" sz="1600" b="1" dirty="0">
              <a:solidFill>
                <a:srgbClr val="595959"/>
              </a:solidFill>
              <a:latin typeface="+mj-ea"/>
              <a:ea typeface="+mj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470" y="258265"/>
            <a:ext cx="2108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000" b="1" dirty="0">
                <a:solidFill>
                  <a:srgbClr val="595959"/>
                </a:solidFill>
                <a:latin typeface="Lato Black"/>
                <a:cs typeface="Lato Black"/>
              </a:rPr>
              <a:t>職務の概要</a:t>
            </a:r>
            <a:endParaRPr lang="en-US" sz="4000" b="1" dirty="0">
              <a:solidFill>
                <a:srgbClr val="595959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66065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521387" y="199857"/>
            <a:ext cx="1469021" cy="4655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/>
              <a:t>書記</a:t>
            </a:r>
            <a:endParaRPr lang="en-US" sz="3000" b="1" dirty="0"/>
          </a:p>
        </p:txBody>
      </p:sp>
      <p:pic>
        <p:nvPicPr>
          <p:cNvPr id="9" name="Picture 4" descr="F:\1.Ys Men\Emblems, Logos - New\Emblem New transparent\LOGO-FULLY-TRANSPAR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975" y="4364179"/>
            <a:ext cx="1144913" cy="120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192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latin typeface="Lato Regular"/>
                <a:cs typeface="Lato Regular"/>
              </a:rPr>
              <a:t>Y’s Men Washington County, USA</a:t>
            </a:r>
          </a:p>
          <a:p>
            <a:endParaRPr lang="en-US" sz="900" dirty="0">
              <a:solidFill>
                <a:srgbClr val="FFFFFF"/>
              </a:solidFill>
              <a:latin typeface="Lato Regular"/>
              <a:cs typeface="Lato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8353" y="1380899"/>
            <a:ext cx="5896658" cy="32932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n-ea"/>
                <a:cs typeface="Lato Regular"/>
              </a:rPr>
              <a:t>クラブの活動について、前もってメンバー全員に周知します。</a:t>
            </a: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n-ea"/>
                <a:cs typeface="Lato Regular"/>
              </a:rPr>
              <a:t>電話、メール、メッセージアプリ等で、連絡事項をフォローします。</a:t>
            </a: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n-ea"/>
                <a:cs typeface="Lato Regular"/>
              </a:rPr>
              <a:t>会合のアジェンダを、事前に会長と相談の上作成します。</a:t>
            </a: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n-ea"/>
                <a:cs typeface="Lato Regular"/>
              </a:rPr>
              <a:t>会合の記録、議事録を作成します。</a:t>
            </a: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n-ea"/>
                <a:cs typeface="Lato Regular"/>
              </a:rPr>
              <a:t>クラブの文書を保管します。</a:t>
            </a:r>
            <a:endParaRPr lang="en-US" altLang="ja-JP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n-ea"/>
                <a:cs typeface="Lato Regular"/>
              </a:rPr>
              <a:t>最新のメンバー情報を保管します。</a:t>
            </a: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  <a:p>
            <a:pPr marL="285750" indent="-285750">
              <a:buFont typeface="Arial"/>
              <a:buChar char="•"/>
            </a:pPr>
            <a:r>
              <a:rPr lang="ja-JP" altLang="en-US" sz="1600" b="1" dirty="0">
                <a:solidFill>
                  <a:srgbClr val="595959"/>
                </a:solidFill>
                <a:latin typeface="+mn-ea"/>
                <a:cs typeface="Lato Regular"/>
              </a:rPr>
              <a:t>部長、理事への報告書を作成・送付します。</a:t>
            </a:r>
            <a:endParaRPr lang="en-US" sz="1600" b="1" dirty="0">
              <a:solidFill>
                <a:srgbClr val="595959"/>
              </a:solidFill>
              <a:latin typeface="+mn-ea"/>
              <a:cs typeface="Lato Regular"/>
            </a:endParaRPr>
          </a:p>
        </p:txBody>
      </p:sp>
      <p:pic>
        <p:nvPicPr>
          <p:cNvPr id="7" name="Picture 6" descr="checklist_icon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52" y="-306168"/>
            <a:ext cx="3499213" cy="361052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383876" y="155645"/>
            <a:ext cx="22220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000" b="1" dirty="0">
                <a:solidFill>
                  <a:srgbClr val="595959"/>
                </a:solidFill>
                <a:latin typeface="Lato Black"/>
                <a:cs typeface="Lato Black"/>
              </a:rPr>
              <a:t>職務の概要</a:t>
            </a:r>
            <a:r>
              <a:rPr lang="en-US" sz="3000" b="1" dirty="0">
                <a:solidFill>
                  <a:srgbClr val="595959"/>
                </a:solidFill>
                <a:latin typeface="Lato Black"/>
                <a:cs typeface="Lato Black"/>
              </a:rPr>
              <a:t> </a:t>
            </a:r>
            <a:endParaRPr lang="en-US" sz="4000" dirty="0">
              <a:solidFill>
                <a:srgbClr val="595959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226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589652</TotalTime>
  <Words>1103</Words>
  <Application>Microsoft Office PowerPoint</Application>
  <PresentationFormat>画面に合わせる (16:10)</PresentationFormat>
  <Paragraphs>176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6" baseType="lpstr">
      <vt:lpstr>Lato Black</vt:lpstr>
      <vt:lpstr>Lato Bold</vt:lpstr>
      <vt:lpstr>Lato Regular</vt:lpstr>
      <vt:lpstr>ＭＳ Ｐゴシック</vt:lpstr>
      <vt:lpstr>Arial</vt:lpstr>
      <vt:lpstr>Calibri</vt:lpstr>
      <vt:lpstr>Century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Romulo Dantas</dc:creator>
  <cp:lastModifiedBy>田中 博之</cp:lastModifiedBy>
  <cp:revision>196</cp:revision>
  <dcterms:created xsi:type="dcterms:W3CDTF">2020-02-03T09:29:04Z</dcterms:created>
  <dcterms:modified xsi:type="dcterms:W3CDTF">2021-01-17T16:59:42Z</dcterms:modified>
</cp:coreProperties>
</file>