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7" r:id="rId8"/>
    <p:sldId id="262" r:id="rId9"/>
    <p:sldId id="263" r:id="rId10"/>
    <p:sldId id="264" r:id="rId11"/>
    <p:sldId id="265" r:id="rId12"/>
    <p:sldId id="266" r:id="rId13"/>
    <p:sldId id="268" r:id="rId1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3CCEAC-0A28-4758-AB9B-4413919D12B6}"/>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5C8CF0E-1F65-4AEC-9A97-32F2875DB4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4407CAB-7422-4584-9E31-0FF88CF9786E}"/>
              </a:ext>
            </a:extLst>
          </p:cNvPr>
          <p:cNvSpPr>
            <a:spLocks noGrp="1"/>
          </p:cNvSpPr>
          <p:nvPr>
            <p:ph type="dt" sz="half" idx="10"/>
          </p:nvPr>
        </p:nvSpPr>
        <p:spPr/>
        <p:txBody>
          <a:bodyPr/>
          <a:lstStyle/>
          <a:p>
            <a:fld id="{07777A09-495F-4198-87B4-8A07835355A6}" type="datetimeFigureOut">
              <a:rPr kumimoji="1" lang="ja-JP" altLang="en-US" smtClean="0"/>
              <a:t>2021/3/16</a:t>
            </a:fld>
            <a:endParaRPr kumimoji="1" lang="ja-JP" altLang="en-US"/>
          </a:p>
        </p:txBody>
      </p:sp>
      <p:sp>
        <p:nvSpPr>
          <p:cNvPr id="5" name="フッター プレースホルダー 4">
            <a:extLst>
              <a:ext uri="{FF2B5EF4-FFF2-40B4-BE49-F238E27FC236}">
                <a16:creationId xmlns:a16="http://schemas.microsoft.com/office/drawing/2014/main" id="{14BC4B6D-8FA7-4A3C-867F-3376BF24781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D05A655-CC7E-496F-BF1B-D1FE606DAC4D}"/>
              </a:ext>
            </a:extLst>
          </p:cNvPr>
          <p:cNvSpPr>
            <a:spLocks noGrp="1"/>
          </p:cNvSpPr>
          <p:nvPr>
            <p:ph type="sldNum" sz="quarter" idx="12"/>
          </p:nvPr>
        </p:nvSpPr>
        <p:spPr/>
        <p:txBody>
          <a:bodyPr/>
          <a:lstStyle/>
          <a:p>
            <a:fld id="{B1743DAB-8140-4F43-A7DA-30695A5A5BD1}" type="slidenum">
              <a:rPr kumimoji="1" lang="ja-JP" altLang="en-US" smtClean="0"/>
              <a:t>‹#›</a:t>
            </a:fld>
            <a:endParaRPr kumimoji="1" lang="ja-JP" altLang="en-US"/>
          </a:p>
        </p:txBody>
      </p:sp>
    </p:spTree>
    <p:extLst>
      <p:ext uri="{BB962C8B-B14F-4D97-AF65-F5344CB8AC3E}">
        <p14:creationId xmlns:p14="http://schemas.microsoft.com/office/powerpoint/2010/main" val="3825842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48BD83-9A76-4805-ACA0-13F61A8771D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233B7C3-33EC-45E8-9B54-C1E439EBC4D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A209E78-4CF6-478B-A5BD-D4E7B9700FAC}"/>
              </a:ext>
            </a:extLst>
          </p:cNvPr>
          <p:cNvSpPr>
            <a:spLocks noGrp="1"/>
          </p:cNvSpPr>
          <p:nvPr>
            <p:ph type="dt" sz="half" idx="10"/>
          </p:nvPr>
        </p:nvSpPr>
        <p:spPr/>
        <p:txBody>
          <a:bodyPr/>
          <a:lstStyle/>
          <a:p>
            <a:fld id="{07777A09-495F-4198-87B4-8A07835355A6}" type="datetimeFigureOut">
              <a:rPr kumimoji="1" lang="ja-JP" altLang="en-US" smtClean="0"/>
              <a:t>2021/3/16</a:t>
            </a:fld>
            <a:endParaRPr kumimoji="1" lang="ja-JP" altLang="en-US"/>
          </a:p>
        </p:txBody>
      </p:sp>
      <p:sp>
        <p:nvSpPr>
          <p:cNvPr id="5" name="フッター プレースホルダー 4">
            <a:extLst>
              <a:ext uri="{FF2B5EF4-FFF2-40B4-BE49-F238E27FC236}">
                <a16:creationId xmlns:a16="http://schemas.microsoft.com/office/drawing/2014/main" id="{B6E6FA27-6BC7-4539-A84E-5E04567B4AA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1BE763F-86C8-4363-9B06-32E44BD8EA2A}"/>
              </a:ext>
            </a:extLst>
          </p:cNvPr>
          <p:cNvSpPr>
            <a:spLocks noGrp="1"/>
          </p:cNvSpPr>
          <p:nvPr>
            <p:ph type="sldNum" sz="quarter" idx="12"/>
          </p:nvPr>
        </p:nvSpPr>
        <p:spPr/>
        <p:txBody>
          <a:bodyPr/>
          <a:lstStyle/>
          <a:p>
            <a:fld id="{B1743DAB-8140-4F43-A7DA-30695A5A5BD1}" type="slidenum">
              <a:rPr kumimoji="1" lang="ja-JP" altLang="en-US" smtClean="0"/>
              <a:t>‹#›</a:t>
            </a:fld>
            <a:endParaRPr kumimoji="1" lang="ja-JP" altLang="en-US"/>
          </a:p>
        </p:txBody>
      </p:sp>
    </p:spTree>
    <p:extLst>
      <p:ext uri="{BB962C8B-B14F-4D97-AF65-F5344CB8AC3E}">
        <p14:creationId xmlns:p14="http://schemas.microsoft.com/office/powerpoint/2010/main" val="3001945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E6C9A0C-2791-4137-949C-06EFC20F1680}"/>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F0F1E14-2136-472A-9AEE-95C316457394}"/>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4F410AC-B342-4A8A-9B66-D3D439555449}"/>
              </a:ext>
            </a:extLst>
          </p:cNvPr>
          <p:cNvSpPr>
            <a:spLocks noGrp="1"/>
          </p:cNvSpPr>
          <p:nvPr>
            <p:ph type="dt" sz="half" idx="10"/>
          </p:nvPr>
        </p:nvSpPr>
        <p:spPr/>
        <p:txBody>
          <a:bodyPr/>
          <a:lstStyle/>
          <a:p>
            <a:fld id="{07777A09-495F-4198-87B4-8A07835355A6}" type="datetimeFigureOut">
              <a:rPr kumimoji="1" lang="ja-JP" altLang="en-US" smtClean="0"/>
              <a:t>2021/3/16</a:t>
            </a:fld>
            <a:endParaRPr kumimoji="1" lang="ja-JP" altLang="en-US"/>
          </a:p>
        </p:txBody>
      </p:sp>
      <p:sp>
        <p:nvSpPr>
          <p:cNvPr id="5" name="フッター プレースホルダー 4">
            <a:extLst>
              <a:ext uri="{FF2B5EF4-FFF2-40B4-BE49-F238E27FC236}">
                <a16:creationId xmlns:a16="http://schemas.microsoft.com/office/drawing/2014/main" id="{6E307802-377B-4783-9EE5-9A68DAE29D3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728F565-32C6-4786-89FA-EB91F4148A0C}"/>
              </a:ext>
            </a:extLst>
          </p:cNvPr>
          <p:cNvSpPr>
            <a:spLocks noGrp="1"/>
          </p:cNvSpPr>
          <p:nvPr>
            <p:ph type="sldNum" sz="quarter" idx="12"/>
          </p:nvPr>
        </p:nvSpPr>
        <p:spPr/>
        <p:txBody>
          <a:bodyPr/>
          <a:lstStyle/>
          <a:p>
            <a:fld id="{B1743DAB-8140-4F43-A7DA-30695A5A5BD1}" type="slidenum">
              <a:rPr kumimoji="1" lang="ja-JP" altLang="en-US" smtClean="0"/>
              <a:t>‹#›</a:t>
            </a:fld>
            <a:endParaRPr kumimoji="1" lang="ja-JP" altLang="en-US"/>
          </a:p>
        </p:txBody>
      </p:sp>
    </p:spTree>
    <p:extLst>
      <p:ext uri="{BB962C8B-B14F-4D97-AF65-F5344CB8AC3E}">
        <p14:creationId xmlns:p14="http://schemas.microsoft.com/office/powerpoint/2010/main" val="2600483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0E0BFE-6C9F-4D73-AD37-D8945241279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76FFFAA-1E26-4C60-8A2E-C183604AA3E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DE07FF5-9B27-4ED1-BE97-51C4EC64F600}"/>
              </a:ext>
            </a:extLst>
          </p:cNvPr>
          <p:cNvSpPr>
            <a:spLocks noGrp="1"/>
          </p:cNvSpPr>
          <p:nvPr>
            <p:ph type="dt" sz="half" idx="10"/>
          </p:nvPr>
        </p:nvSpPr>
        <p:spPr/>
        <p:txBody>
          <a:bodyPr/>
          <a:lstStyle/>
          <a:p>
            <a:fld id="{07777A09-495F-4198-87B4-8A07835355A6}" type="datetimeFigureOut">
              <a:rPr kumimoji="1" lang="ja-JP" altLang="en-US" smtClean="0"/>
              <a:t>2021/3/16</a:t>
            </a:fld>
            <a:endParaRPr kumimoji="1" lang="ja-JP" altLang="en-US"/>
          </a:p>
        </p:txBody>
      </p:sp>
      <p:sp>
        <p:nvSpPr>
          <p:cNvPr id="5" name="フッター プレースホルダー 4">
            <a:extLst>
              <a:ext uri="{FF2B5EF4-FFF2-40B4-BE49-F238E27FC236}">
                <a16:creationId xmlns:a16="http://schemas.microsoft.com/office/drawing/2014/main" id="{260ED9D0-E5AB-428E-8C4B-2BB8DD98ECE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047ED6F-43C7-4F29-8BBA-CF8C0D3410DE}"/>
              </a:ext>
            </a:extLst>
          </p:cNvPr>
          <p:cNvSpPr>
            <a:spLocks noGrp="1"/>
          </p:cNvSpPr>
          <p:nvPr>
            <p:ph type="sldNum" sz="quarter" idx="12"/>
          </p:nvPr>
        </p:nvSpPr>
        <p:spPr/>
        <p:txBody>
          <a:bodyPr/>
          <a:lstStyle/>
          <a:p>
            <a:fld id="{B1743DAB-8140-4F43-A7DA-30695A5A5BD1}" type="slidenum">
              <a:rPr kumimoji="1" lang="ja-JP" altLang="en-US" smtClean="0"/>
              <a:t>‹#›</a:t>
            </a:fld>
            <a:endParaRPr kumimoji="1" lang="ja-JP" altLang="en-US"/>
          </a:p>
        </p:txBody>
      </p:sp>
    </p:spTree>
    <p:extLst>
      <p:ext uri="{BB962C8B-B14F-4D97-AF65-F5344CB8AC3E}">
        <p14:creationId xmlns:p14="http://schemas.microsoft.com/office/powerpoint/2010/main" val="596245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4E48D5-74D0-4EA5-89CB-513C7C20D39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68FC5D7-BD29-417C-AEBF-2E064EFBAB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1DD3AED-506D-41F4-BB17-25FCE7E23F78}"/>
              </a:ext>
            </a:extLst>
          </p:cNvPr>
          <p:cNvSpPr>
            <a:spLocks noGrp="1"/>
          </p:cNvSpPr>
          <p:nvPr>
            <p:ph type="dt" sz="half" idx="10"/>
          </p:nvPr>
        </p:nvSpPr>
        <p:spPr/>
        <p:txBody>
          <a:bodyPr/>
          <a:lstStyle/>
          <a:p>
            <a:fld id="{07777A09-495F-4198-87B4-8A07835355A6}" type="datetimeFigureOut">
              <a:rPr kumimoji="1" lang="ja-JP" altLang="en-US" smtClean="0"/>
              <a:t>2021/3/16</a:t>
            </a:fld>
            <a:endParaRPr kumimoji="1" lang="ja-JP" altLang="en-US"/>
          </a:p>
        </p:txBody>
      </p:sp>
      <p:sp>
        <p:nvSpPr>
          <p:cNvPr id="5" name="フッター プレースホルダー 4">
            <a:extLst>
              <a:ext uri="{FF2B5EF4-FFF2-40B4-BE49-F238E27FC236}">
                <a16:creationId xmlns:a16="http://schemas.microsoft.com/office/drawing/2014/main" id="{3844A8F9-F426-4033-B426-30CCC0BB637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795ED17-FFE2-456A-934C-DA606F68660F}"/>
              </a:ext>
            </a:extLst>
          </p:cNvPr>
          <p:cNvSpPr>
            <a:spLocks noGrp="1"/>
          </p:cNvSpPr>
          <p:nvPr>
            <p:ph type="sldNum" sz="quarter" idx="12"/>
          </p:nvPr>
        </p:nvSpPr>
        <p:spPr/>
        <p:txBody>
          <a:bodyPr/>
          <a:lstStyle/>
          <a:p>
            <a:fld id="{B1743DAB-8140-4F43-A7DA-30695A5A5BD1}" type="slidenum">
              <a:rPr kumimoji="1" lang="ja-JP" altLang="en-US" smtClean="0"/>
              <a:t>‹#›</a:t>
            </a:fld>
            <a:endParaRPr kumimoji="1" lang="ja-JP" altLang="en-US"/>
          </a:p>
        </p:txBody>
      </p:sp>
    </p:spTree>
    <p:extLst>
      <p:ext uri="{BB962C8B-B14F-4D97-AF65-F5344CB8AC3E}">
        <p14:creationId xmlns:p14="http://schemas.microsoft.com/office/powerpoint/2010/main" val="1231252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12292C-74CE-4594-B35F-540D1214945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5A128FE-B690-44E0-9103-A13FAD46406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4C9CC5D-B48D-4CFD-9398-9B3F031A3C49}"/>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0E81708-A08E-4A23-8681-49AD99F16711}"/>
              </a:ext>
            </a:extLst>
          </p:cNvPr>
          <p:cNvSpPr>
            <a:spLocks noGrp="1"/>
          </p:cNvSpPr>
          <p:nvPr>
            <p:ph type="dt" sz="half" idx="10"/>
          </p:nvPr>
        </p:nvSpPr>
        <p:spPr/>
        <p:txBody>
          <a:bodyPr/>
          <a:lstStyle/>
          <a:p>
            <a:fld id="{07777A09-495F-4198-87B4-8A07835355A6}" type="datetimeFigureOut">
              <a:rPr kumimoji="1" lang="ja-JP" altLang="en-US" smtClean="0"/>
              <a:t>2021/3/16</a:t>
            </a:fld>
            <a:endParaRPr kumimoji="1" lang="ja-JP" altLang="en-US"/>
          </a:p>
        </p:txBody>
      </p:sp>
      <p:sp>
        <p:nvSpPr>
          <p:cNvPr id="6" name="フッター プレースホルダー 5">
            <a:extLst>
              <a:ext uri="{FF2B5EF4-FFF2-40B4-BE49-F238E27FC236}">
                <a16:creationId xmlns:a16="http://schemas.microsoft.com/office/drawing/2014/main" id="{21E2CC8C-C7BC-44B6-992F-DAEEEE0EFDC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68B22C2-9D44-4DC7-AB9A-A5FA7632A0CC}"/>
              </a:ext>
            </a:extLst>
          </p:cNvPr>
          <p:cNvSpPr>
            <a:spLocks noGrp="1"/>
          </p:cNvSpPr>
          <p:nvPr>
            <p:ph type="sldNum" sz="quarter" idx="12"/>
          </p:nvPr>
        </p:nvSpPr>
        <p:spPr/>
        <p:txBody>
          <a:bodyPr/>
          <a:lstStyle/>
          <a:p>
            <a:fld id="{B1743DAB-8140-4F43-A7DA-30695A5A5BD1}" type="slidenum">
              <a:rPr kumimoji="1" lang="ja-JP" altLang="en-US" smtClean="0"/>
              <a:t>‹#›</a:t>
            </a:fld>
            <a:endParaRPr kumimoji="1" lang="ja-JP" altLang="en-US"/>
          </a:p>
        </p:txBody>
      </p:sp>
    </p:spTree>
    <p:extLst>
      <p:ext uri="{BB962C8B-B14F-4D97-AF65-F5344CB8AC3E}">
        <p14:creationId xmlns:p14="http://schemas.microsoft.com/office/powerpoint/2010/main" val="2186349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90C0CC-9A53-47FA-8379-3C327706124F}"/>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F345CC4-03E5-4B09-99B9-94502EFDE8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790241B-DF26-4ACE-A382-20D62BF1A83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6F1161F-AF13-4F93-98D4-9A0C145DD8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6A70B72-C90A-488E-A12B-A6AF5B5ABE54}"/>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7F3D305-66C5-4659-882A-558677498278}"/>
              </a:ext>
            </a:extLst>
          </p:cNvPr>
          <p:cNvSpPr>
            <a:spLocks noGrp="1"/>
          </p:cNvSpPr>
          <p:nvPr>
            <p:ph type="dt" sz="half" idx="10"/>
          </p:nvPr>
        </p:nvSpPr>
        <p:spPr/>
        <p:txBody>
          <a:bodyPr/>
          <a:lstStyle/>
          <a:p>
            <a:fld id="{07777A09-495F-4198-87B4-8A07835355A6}" type="datetimeFigureOut">
              <a:rPr kumimoji="1" lang="ja-JP" altLang="en-US" smtClean="0"/>
              <a:t>2021/3/16</a:t>
            </a:fld>
            <a:endParaRPr kumimoji="1" lang="ja-JP" altLang="en-US"/>
          </a:p>
        </p:txBody>
      </p:sp>
      <p:sp>
        <p:nvSpPr>
          <p:cNvPr id="8" name="フッター プレースホルダー 7">
            <a:extLst>
              <a:ext uri="{FF2B5EF4-FFF2-40B4-BE49-F238E27FC236}">
                <a16:creationId xmlns:a16="http://schemas.microsoft.com/office/drawing/2014/main" id="{EF222E27-BF3B-4A6A-8E2E-23F0C1E8F56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631AB211-C74B-454B-918F-1ACAB70278AA}"/>
              </a:ext>
            </a:extLst>
          </p:cNvPr>
          <p:cNvSpPr>
            <a:spLocks noGrp="1"/>
          </p:cNvSpPr>
          <p:nvPr>
            <p:ph type="sldNum" sz="quarter" idx="12"/>
          </p:nvPr>
        </p:nvSpPr>
        <p:spPr/>
        <p:txBody>
          <a:bodyPr/>
          <a:lstStyle/>
          <a:p>
            <a:fld id="{B1743DAB-8140-4F43-A7DA-30695A5A5BD1}" type="slidenum">
              <a:rPr kumimoji="1" lang="ja-JP" altLang="en-US" smtClean="0"/>
              <a:t>‹#›</a:t>
            </a:fld>
            <a:endParaRPr kumimoji="1" lang="ja-JP" altLang="en-US"/>
          </a:p>
        </p:txBody>
      </p:sp>
    </p:spTree>
    <p:extLst>
      <p:ext uri="{BB962C8B-B14F-4D97-AF65-F5344CB8AC3E}">
        <p14:creationId xmlns:p14="http://schemas.microsoft.com/office/powerpoint/2010/main" val="3340720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B40DFE-441E-4984-9F60-3AE2F03EEAE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4C4C912-A92E-45D2-8F56-A2B7AF1181D4}"/>
              </a:ext>
            </a:extLst>
          </p:cNvPr>
          <p:cNvSpPr>
            <a:spLocks noGrp="1"/>
          </p:cNvSpPr>
          <p:nvPr>
            <p:ph type="dt" sz="half" idx="10"/>
          </p:nvPr>
        </p:nvSpPr>
        <p:spPr/>
        <p:txBody>
          <a:bodyPr/>
          <a:lstStyle/>
          <a:p>
            <a:fld id="{07777A09-495F-4198-87B4-8A07835355A6}" type="datetimeFigureOut">
              <a:rPr kumimoji="1" lang="ja-JP" altLang="en-US" smtClean="0"/>
              <a:t>2021/3/16</a:t>
            </a:fld>
            <a:endParaRPr kumimoji="1" lang="ja-JP" altLang="en-US"/>
          </a:p>
        </p:txBody>
      </p:sp>
      <p:sp>
        <p:nvSpPr>
          <p:cNvPr id="4" name="フッター プレースホルダー 3">
            <a:extLst>
              <a:ext uri="{FF2B5EF4-FFF2-40B4-BE49-F238E27FC236}">
                <a16:creationId xmlns:a16="http://schemas.microsoft.com/office/drawing/2014/main" id="{05DB6DA2-5BEE-427D-9AB0-DD3F022DC3A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9FC3C6A-8D8A-4051-B53E-8FABBA8EBFDC}"/>
              </a:ext>
            </a:extLst>
          </p:cNvPr>
          <p:cNvSpPr>
            <a:spLocks noGrp="1"/>
          </p:cNvSpPr>
          <p:nvPr>
            <p:ph type="sldNum" sz="quarter" idx="12"/>
          </p:nvPr>
        </p:nvSpPr>
        <p:spPr/>
        <p:txBody>
          <a:bodyPr/>
          <a:lstStyle/>
          <a:p>
            <a:fld id="{B1743DAB-8140-4F43-A7DA-30695A5A5BD1}" type="slidenum">
              <a:rPr kumimoji="1" lang="ja-JP" altLang="en-US" smtClean="0"/>
              <a:t>‹#›</a:t>
            </a:fld>
            <a:endParaRPr kumimoji="1" lang="ja-JP" altLang="en-US"/>
          </a:p>
        </p:txBody>
      </p:sp>
    </p:spTree>
    <p:extLst>
      <p:ext uri="{BB962C8B-B14F-4D97-AF65-F5344CB8AC3E}">
        <p14:creationId xmlns:p14="http://schemas.microsoft.com/office/powerpoint/2010/main" val="2292622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7E8ABA9-F31E-4E68-972D-E3BA64B74B95}"/>
              </a:ext>
            </a:extLst>
          </p:cNvPr>
          <p:cNvSpPr>
            <a:spLocks noGrp="1"/>
          </p:cNvSpPr>
          <p:nvPr>
            <p:ph type="dt" sz="half" idx="10"/>
          </p:nvPr>
        </p:nvSpPr>
        <p:spPr/>
        <p:txBody>
          <a:bodyPr/>
          <a:lstStyle/>
          <a:p>
            <a:fld id="{07777A09-495F-4198-87B4-8A07835355A6}" type="datetimeFigureOut">
              <a:rPr kumimoji="1" lang="ja-JP" altLang="en-US" smtClean="0"/>
              <a:t>2021/3/16</a:t>
            </a:fld>
            <a:endParaRPr kumimoji="1" lang="ja-JP" altLang="en-US"/>
          </a:p>
        </p:txBody>
      </p:sp>
      <p:sp>
        <p:nvSpPr>
          <p:cNvPr id="3" name="フッター プレースホルダー 2">
            <a:extLst>
              <a:ext uri="{FF2B5EF4-FFF2-40B4-BE49-F238E27FC236}">
                <a16:creationId xmlns:a16="http://schemas.microsoft.com/office/drawing/2014/main" id="{811D17AE-F6FD-4840-A195-CC2DEF30A27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DF1044C-0F19-4B4C-9E2F-9830183098BA}"/>
              </a:ext>
            </a:extLst>
          </p:cNvPr>
          <p:cNvSpPr>
            <a:spLocks noGrp="1"/>
          </p:cNvSpPr>
          <p:nvPr>
            <p:ph type="sldNum" sz="quarter" idx="12"/>
          </p:nvPr>
        </p:nvSpPr>
        <p:spPr/>
        <p:txBody>
          <a:bodyPr/>
          <a:lstStyle/>
          <a:p>
            <a:fld id="{B1743DAB-8140-4F43-A7DA-30695A5A5BD1}" type="slidenum">
              <a:rPr kumimoji="1" lang="ja-JP" altLang="en-US" smtClean="0"/>
              <a:t>‹#›</a:t>
            </a:fld>
            <a:endParaRPr kumimoji="1" lang="ja-JP" altLang="en-US"/>
          </a:p>
        </p:txBody>
      </p:sp>
    </p:spTree>
    <p:extLst>
      <p:ext uri="{BB962C8B-B14F-4D97-AF65-F5344CB8AC3E}">
        <p14:creationId xmlns:p14="http://schemas.microsoft.com/office/powerpoint/2010/main" val="1765284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A71EAA-95D9-4D00-AA73-11512B3C8FC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3D7C1FE-F919-4B02-8069-2395DDB8B6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50A17DB-CC39-4125-BAE3-6C6F67B46D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AE975EA-2BBE-4850-AA67-69273645E7C5}"/>
              </a:ext>
            </a:extLst>
          </p:cNvPr>
          <p:cNvSpPr>
            <a:spLocks noGrp="1"/>
          </p:cNvSpPr>
          <p:nvPr>
            <p:ph type="dt" sz="half" idx="10"/>
          </p:nvPr>
        </p:nvSpPr>
        <p:spPr/>
        <p:txBody>
          <a:bodyPr/>
          <a:lstStyle/>
          <a:p>
            <a:fld id="{07777A09-495F-4198-87B4-8A07835355A6}" type="datetimeFigureOut">
              <a:rPr kumimoji="1" lang="ja-JP" altLang="en-US" smtClean="0"/>
              <a:t>2021/3/16</a:t>
            </a:fld>
            <a:endParaRPr kumimoji="1" lang="ja-JP" altLang="en-US"/>
          </a:p>
        </p:txBody>
      </p:sp>
      <p:sp>
        <p:nvSpPr>
          <p:cNvPr id="6" name="フッター プレースホルダー 5">
            <a:extLst>
              <a:ext uri="{FF2B5EF4-FFF2-40B4-BE49-F238E27FC236}">
                <a16:creationId xmlns:a16="http://schemas.microsoft.com/office/drawing/2014/main" id="{7B49B79C-9E0F-4D48-AF5D-D80FF1B675F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8C1098E-8B9B-430C-B235-D4D14C9594E6}"/>
              </a:ext>
            </a:extLst>
          </p:cNvPr>
          <p:cNvSpPr>
            <a:spLocks noGrp="1"/>
          </p:cNvSpPr>
          <p:nvPr>
            <p:ph type="sldNum" sz="quarter" idx="12"/>
          </p:nvPr>
        </p:nvSpPr>
        <p:spPr/>
        <p:txBody>
          <a:bodyPr/>
          <a:lstStyle/>
          <a:p>
            <a:fld id="{B1743DAB-8140-4F43-A7DA-30695A5A5BD1}" type="slidenum">
              <a:rPr kumimoji="1" lang="ja-JP" altLang="en-US" smtClean="0"/>
              <a:t>‹#›</a:t>
            </a:fld>
            <a:endParaRPr kumimoji="1" lang="ja-JP" altLang="en-US"/>
          </a:p>
        </p:txBody>
      </p:sp>
    </p:spTree>
    <p:extLst>
      <p:ext uri="{BB962C8B-B14F-4D97-AF65-F5344CB8AC3E}">
        <p14:creationId xmlns:p14="http://schemas.microsoft.com/office/powerpoint/2010/main" val="1985438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3FEEC9-AB1E-4C87-8FE3-A5A3AAAD524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DA1648D-8B9B-46C0-A74B-0774053FCC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C466C74-5FB6-45E0-A279-BBB6C1D443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8F115AA-8E7A-4F26-9598-E0B2A9793F87}"/>
              </a:ext>
            </a:extLst>
          </p:cNvPr>
          <p:cNvSpPr>
            <a:spLocks noGrp="1"/>
          </p:cNvSpPr>
          <p:nvPr>
            <p:ph type="dt" sz="half" idx="10"/>
          </p:nvPr>
        </p:nvSpPr>
        <p:spPr/>
        <p:txBody>
          <a:bodyPr/>
          <a:lstStyle/>
          <a:p>
            <a:fld id="{07777A09-495F-4198-87B4-8A07835355A6}" type="datetimeFigureOut">
              <a:rPr kumimoji="1" lang="ja-JP" altLang="en-US" smtClean="0"/>
              <a:t>2021/3/16</a:t>
            </a:fld>
            <a:endParaRPr kumimoji="1" lang="ja-JP" altLang="en-US"/>
          </a:p>
        </p:txBody>
      </p:sp>
      <p:sp>
        <p:nvSpPr>
          <p:cNvPr id="6" name="フッター プレースホルダー 5">
            <a:extLst>
              <a:ext uri="{FF2B5EF4-FFF2-40B4-BE49-F238E27FC236}">
                <a16:creationId xmlns:a16="http://schemas.microsoft.com/office/drawing/2014/main" id="{A7377565-2DBB-4985-8919-D3B0974D54D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7A85C86-0E08-4E79-9732-ECF0C8AC7E91}"/>
              </a:ext>
            </a:extLst>
          </p:cNvPr>
          <p:cNvSpPr>
            <a:spLocks noGrp="1"/>
          </p:cNvSpPr>
          <p:nvPr>
            <p:ph type="sldNum" sz="quarter" idx="12"/>
          </p:nvPr>
        </p:nvSpPr>
        <p:spPr/>
        <p:txBody>
          <a:bodyPr/>
          <a:lstStyle/>
          <a:p>
            <a:fld id="{B1743DAB-8140-4F43-A7DA-30695A5A5BD1}" type="slidenum">
              <a:rPr kumimoji="1" lang="ja-JP" altLang="en-US" smtClean="0"/>
              <a:t>‹#›</a:t>
            </a:fld>
            <a:endParaRPr kumimoji="1" lang="ja-JP" altLang="en-US"/>
          </a:p>
        </p:txBody>
      </p:sp>
    </p:spTree>
    <p:extLst>
      <p:ext uri="{BB962C8B-B14F-4D97-AF65-F5344CB8AC3E}">
        <p14:creationId xmlns:p14="http://schemas.microsoft.com/office/powerpoint/2010/main" val="415069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0ECB0EE-350D-42A9-B26D-391196B94F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3E92035-D149-4BD7-A2DC-8D0F2D98A3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4D6F76B-2849-42F8-9C8F-94200D037B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77A09-495F-4198-87B4-8A07835355A6}" type="datetimeFigureOut">
              <a:rPr kumimoji="1" lang="ja-JP" altLang="en-US" smtClean="0"/>
              <a:t>2021/3/16</a:t>
            </a:fld>
            <a:endParaRPr kumimoji="1" lang="ja-JP" altLang="en-US"/>
          </a:p>
        </p:txBody>
      </p:sp>
      <p:sp>
        <p:nvSpPr>
          <p:cNvPr id="5" name="フッター プレースホルダー 4">
            <a:extLst>
              <a:ext uri="{FF2B5EF4-FFF2-40B4-BE49-F238E27FC236}">
                <a16:creationId xmlns:a16="http://schemas.microsoft.com/office/drawing/2014/main" id="{963F0733-F62F-4654-A2BA-E86FB8028E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F12FA2F8-3089-4B90-947E-ADCEC02730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43DAB-8140-4F43-A7DA-30695A5A5BD1}" type="slidenum">
              <a:rPr kumimoji="1" lang="ja-JP" altLang="en-US" smtClean="0"/>
              <a:t>‹#›</a:t>
            </a:fld>
            <a:endParaRPr kumimoji="1" lang="ja-JP" altLang="en-US"/>
          </a:p>
        </p:txBody>
      </p:sp>
    </p:spTree>
    <p:extLst>
      <p:ext uri="{BB962C8B-B14F-4D97-AF65-F5344CB8AC3E}">
        <p14:creationId xmlns:p14="http://schemas.microsoft.com/office/powerpoint/2010/main" val="29624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C07F88-3455-4284-88CA-A0130A76D712}"/>
              </a:ext>
            </a:extLst>
          </p:cNvPr>
          <p:cNvSpPr>
            <a:spLocks noGrp="1"/>
          </p:cNvSpPr>
          <p:nvPr>
            <p:ph type="ctrTitle"/>
          </p:nvPr>
        </p:nvSpPr>
        <p:spPr/>
        <p:txBody>
          <a:bodyPr>
            <a:normAutofit/>
          </a:bodyPr>
          <a:lstStyle/>
          <a:p>
            <a:r>
              <a:rPr kumimoji="1" lang="ja-JP" altLang="en-US" sz="4800" b="1" dirty="0">
                <a:solidFill>
                  <a:srgbClr val="0070C0"/>
                </a:solidFill>
                <a:latin typeface="+mj-ea"/>
              </a:rPr>
              <a:t>ワイズメンズ国際協会東日本区</a:t>
            </a:r>
            <a:br>
              <a:rPr kumimoji="1" lang="en-US" altLang="ja-JP" sz="4800" b="1" dirty="0">
                <a:solidFill>
                  <a:srgbClr val="0070C0"/>
                </a:solidFill>
                <a:latin typeface="+mj-ea"/>
              </a:rPr>
            </a:br>
            <a:r>
              <a:rPr kumimoji="1" lang="ja-JP" altLang="en-US" sz="4800" b="1" dirty="0">
                <a:solidFill>
                  <a:srgbClr val="0070C0"/>
                </a:solidFill>
                <a:latin typeface="+mj-ea"/>
              </a:rPr>
              <a:t>法人化について</a:t>
            </a:r>
          </a:p>
        </p:txBody>
      </p:sp>
      <p:sp>
        <p:nvSpPr>
          <p:cNvPr id="3" name="字幕 2">
            <a:extLst>
              <a:ext uri="{FF2B5EF4-FFF2-40B4-BE49-F238E27FC236}">
                <a16:creationId xmlns:a16="http://schemas.microsoft.com/office/drawing/2014/main" id="{CD0E9AC4-8EFB-4CE8-A244-5C3A3EEE2784}"/>
              </a:ext>
            </a:extLst>
          </p:cNvPr>
          <p:cNvSpPr>
            <a:spLocks noGrp="1"/>
          </p:cNvSpPr>
          <p:nvPr>
            <p:ph type="subTitle" idx="1"/>
          </p:nvPr>
        </p:nvSpPr>
        <p:spPr/>
        <p:txBody>
          <a:bodyPr/>
          <a:lstStyle/>
          <a:p>
            <a:endParaRPr kumimoji="1" lang="en-US" altLang="ja-JP" dirty="0"/>
          </a:p>
          <a:p>
            <a:endParaRPr kumimoji="1" lang="en-US" altLang="ja-JP" dirty="0"/>
          </a:p>
          <a:p>
            <a:r>
              <a:rPr lang="ja-JP" altLang="en-US" sz="4000" dirty="0"/>
              <a:t>東日本法人化準備委員会</a:t>
            </a:r>
            <a:endParaRPr kumimoji="1" lang="ja-JP" altLang="en-US" sz="4000" dirty="0"/>
          </a:p>
        </p:txBody>
      </p:sp>
    </p:spTree>
    <p:extLst>
      <p:ext uri="{BB962C8B-B14F-4D97-AF65-F5344CB8AC3E}">
        <p14:creationId xmlns:p14="http://schemas.microsoft.com/office/powerpoint/2010/main" val="2551508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0E7BAB-E4B6-4206-8AB6-E2495427641A}"/>
              </a:ext>
            </a:extLst>
          </p:cNvPr>
          <p:cNvSpPr>
            <a:spLocks noGrp="1"/>
          </p:cNvSpPr>
          <p:nvPr>
            <p:ph type="title"/>
          </p:nvPr>
        </p:nvSpPr>
        <p:spPr/>
        <p:txBody>
          <a:bodyPr/>
          <a:lstStyle/>
          <a:p>
            <a:r>
              <a:rPr kumimoji="1" lang="ja-JP" altLang="en-US" sz="4400" b="1" i="0" u="none" strike="noStrike" kern="1200" cap="none" spc="0" normalizeH="0" baseline="0" noProof="0" dirty="0">
                <a:ln>
                  <a:noFill/>
                </a:ln>
                <a:solidFill>
                  <a:srgbClr val="0070C0"/>
                </a:solidFill>
                <a:effectLst/>
                <a:uLnTx/>
                <a:uFillTx/>
                <a:latin typeface="+mj-ea"/>
                <a:ea typeface="+mj-ea"/>
              </a:rPr>
              <a:t>一般社団法人定款（案）</a:t>
            </a:r>
            <a:endParaRPr kumimoji="1" lang="ja-JP" altLang="en-US" dirty="0"/>
          </a:p>
        </p:txBody>
      </p:sp>
      <p:sp>
        <p:nvSpPr>
          <p:cNvPr id="3" name="コンテンツ プレースホルダー 2">
            <a:extLst>
              <a:ext uri="{FF2B5EF4-FFF2-40B4-BE49-F238E27FC236}">
                <a16:creationId xmlns:a16="http://schemas.microsoft.com/office/drawing/2014/main" id="{83A34F42-B7E2-4EE4-80B4-A4249F7CC468}"/>
              </a:ext>
            </a:extLst>
          </p:cNvPr>
          <p:cNvSpPr>
            <a:spLocks noGrp="1"/>
          </p:cNvSpPr>
          <p:nvPr>
            <p:ph idx="1"/>
          </p:nvPr>
        </p:nvSpPr>
        <p:spPr/>
        <p:txBody>
          <a:bodyPr>
            <a:noAutofit/>
          </a:bodyPr>
          <a:lstStyle/>
          <a:p>
            <a:pPr marL="0" indent="0">
              <a:buNone/>
            </a:pPr>
            <a:r>
              <a:rPr kumimoji="1" lang="ja-JP" altLang="en-US" sz="1400" dirty="0">
                <a:latin typeface="+mj-lt"/>
              </a:rPr>
              <a:t>第１条　名称　</a:t>
            </a:r>
          </a:p>
          <a:p>
            <a:pPr marL="0" indent="0">
              <a:buNone/>
            </a:pPr>
            <a:r>
              <a:rPr kumimoji="1" lang="ja-JP" altLang="en-US" sz="1400" dirty="0">
                <a:latin typeface="+mj-lt"/>
              </a:rPr>
              <a:t>一般社団法人ワイズメンズクラブ国際協会東日本区</a:t>
            </a:r>
          </a:p>
          <a:p>
            <a:pPr marL="0" indent="0">
              <a:buNone/>
            </a:pPr>
            <a:r>
              <a:rPr kumimoji="1" lang="ja-JP" altLang="en-US" sz="1400" dirty="0">
                <a:latin typeface="+mj-lt"/>
              </a:rPr>
              <a:t>第３条　目的　</a:t>
            </a:r>
          </a:p>
          <a:p>
            <a:pPr marL="0" indent="0">
              <a:buNone/>
            </a:pPr>
            <a:r>
              <a:rPr kumimoji="1" lang="ja-JP" altLang="en-US" sz="1400" dirty="0">
                <a:latin typeface="+mj-lt"/>
              </a:rPr>
              <a:t>ワイズメンズクラブ国際協会のモットー「強い義務感を持とう　義務はすべての　権利に伴う」のもと、国、世代、性別、宗教の違いを乗り越えて多様性を認め合い、</a:t>
            </a:r>
            <a:r>
              <a:rPr kumimoji="1" lang="en-US" altLang="ja-JP" sz="1400" dirty="0">
                <a:latin typeface="+mj-lt"/>
              </a:rPr>
              <a:t>YMCA</a:t>
            </a:r>
            <a:r>
              <a:rPr kumimoji="1" lang="ja-JP" altLang="en-US" sz="1400" dirty="0">
                <a:latin typeface="+mj-lt"/>
              </a:rPr>
              <a:t>、地域社会および平和な世界の実現に貢献することを目的とする。</a:t>
            </a:r>
          </a:p>
          <a:p>
            <a:pPr marL="0" indent="0">
              <a:buNone/>
            </a:pPr>
            <a:r>
              <a:rPr kumimoji="1" lang="ja-JP" altLang="en-US" sz="1400" dirty="0">
                <a:latin typeface="+mj-lt"/>
              </a:rPr>
              <a:t>第４条　事業</a:t>
            </a:r>
          </a:p>
          <a:p>
            <a:pPr marL="0" indent="0">
              <a:buNone/>
            </a:pPr>
            <a:r>
              <a:rPr kumimoji="1" lang="ja-JP" altLang="en-US" sz="1400" dirty="0">
                <a:latin typeface="+mj-lt"/>
              </a:rPr>
              <a:t>この法人は、前条の目的を達成するため、次の事業を行う。</a:t>
            </a:r>
          </a:p>
          <a:p>
            <a:pPr marL="0" indent="0">
              <a:buNone/>
            </a:pPr>
            <a:r>
              <a:rPr kumimoji="1" lang="ja-JP" altLang="en-US" sz="1400" dirty="0">
                <a:latin typeface="+mj-lt"/>
              </a:rPr>
              <a:t>第１項　</a:t>
            </a:r>
            <a:r>
              <a:rPr kumimoji="1" lang="en-US" altLang="ja-JP" sz="1400" dirty="0">
                <a:latin typeface="+mj-lt"/>
              </a:rPr>
              <a:t>YMCA</a:t>
            </a:r>
            <a:r>
              <a:rPr kumimoji="1" lang="ja-JP" altLang="en-US" sz="1400" dirty="0">
                <a:latin typeface="+mj-lt"/>
              </a:rPr>
              <a:t>に対する奉仕事業</a:t>
            </a:r>
          </a:p>
          <a:p>
            <a:pPr marL="0" indent="0">
              <a:buNone/>
            </a:pPr>
            <a:r>
              <a:rPr kumimoji="1" lang="ja-JP" altLang="en-US" sz="1400" dirty="0">
                <a:latin typeface="+mj-lt"/>
              </a:rPr>
              <a:t>第２項　地域社会奉仕事業</a:t>
            </a:r>
          </a:p>
          <a:p>
            <a:pPr marL="0" indent="0">
              <a:buNone/>
            </a:pPr>
            <a:r>
              <a:rPr kumimoji="1" lang="ja-JP" altLang="en-US" sz="1400" dirty="0">
                <a:latin typeface="+mj-lt"/>
              </a:rPr>
              <a:t>第３項　会員の拡張・増強・相互の交流・維持啓発事業</a:t>
            </a:r>
          </a:p>
          <a:p>
            <a:pPr marL="0" indent="0">
              <a:buNone/>
            </a:pPr>
            <a:r>
              <a:rPr kumimoji="1" lang="ja-JP" altLang="en-US" sz="1400" dirty="0">
                <a:latin typeface="+mj-lt"/>
              </a:rPr>
              <a:t>第４項　会員相互の交流事業</a:t>
            </a:r>
            <a:endParaRPr kumimoji="1" lang="en-US" altLang="ja-JP" sz="1400" dirty="0">
              <a:latin typeface="+mj-lt"/>
            </a:endParaRPr>
          </a:p>
          <a:p>
            <a:pPr marL="0" indent="0">
              <a:buNone/>
            </a:pPr>
            <a:r>
              <a:rPr kumimoji="1" lang="ja-JP" altLang="en-US" sz="1400" dirty="0">
                <a:latin typeface="+mj-lt"/>
              </a:rPr>
              <a:t>第５項　ワイズメンズクラブ国際協会が行う事業</a:t>
            </a:r>
          </a:p>
          <a:p>
            <a:pPr marL="0" indent="0">
              <a:buNone/>
            </a:pPr>
            <a:r>
              <a:rPr kumimoji="1" lang="ja-JP" altLang="en-US" sz="1400" dirty="0">
                <a:latin typeface="+mj-lt"/>
              </a:rPr>
              <a:t>第６項　青少年育成事業</a:t>
            </a:r>
          </a:p>
          <a:p>
            <a:pPr marL="0" indent="0">
              <a:buNone/>
            </a:pPr>
            <a:r>
              <a:rPr kumimoji="1" lang="ja-JP" altLang="en-US" sz="1400" dirty="0">
                <a:latin typeface="+mj-lt"/>
              </a:rPr>
              <a:t>第７項　前各項に附帯する一切の業務</a:t>
            </a:r>
          </a:p>
        </p:txBody>
      </p:sp>
    </p:spTree>
    <p:extLst>
      <p:ext uri="{BB962C8B-B14F-4D97-AF65-F5344CB8AC3E}">
        <p14:creationId xmlns:p14="http://schemas.microsoft.com/office/powerpoint/2010/main" val="3456075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FD4BED-A55D-4CA6-A82F-8E4DECAE6919}"/>
              </a:ext>
            </a:extLst>
          </p:cNvPr>
          <p:cNvSpPr>
            <a:spLocks noGrp="1"/>
          </p:cNvSpPr>
          <p:nvPr>
            <p:ph type="title"/>
          </p:nvPr>
        </p:nvSpPr>
        <p:spPr/>
        <p:txBody>
          <a:bodyPr/>
          <a:lstStyle/>
          <a:p>
            <a:r>
              <a:rPr kumimoji="1" lang="ja-JP" altLang="en-US" sz="4400" b="1" i="0" u="none" strike="noStrike" kern="1200" cap="none" spc="0" normalizeH="0" baseline="0" noProof="0" dirty="0">
                <a:ln>
                  <a:noFill/>
                </a:ln>
                <a:solidFill>
                  <a:srgbClr val="0070C0"/>
                </a:solidFill>
                <a:effectLst/>
                <a:uLnTx/>
                <a:uFillTx/>
                <a:latin typeface="+mj-ea"/>
                <a:ea typeface="+mj-ea"/>
              </a:rPr>
              <a:t>一般社団法人定款（案）</a:t>
            </a:r>
            <a:endParaRPr kumimoji="1" lang="ja-JP" altLang="en-US" dirty="0"/>
          </a:p>
        </p:txBody>
      </p:sp>
      <p:sp>
        <p:nvSpPr>
          <p:cNvPr id="3" name="コンテンツ プレースホルダー 2">
            <a:extLst>
              <a:ext uri="{FF2B5EF4-FFF2-40B4-BE49-F238E27FC236}">
                <a16:creationId xmlns:a16="http://schemas.microsoft.com/office/drawing/2014/main" id="{BF6D94DF-AD08-4090-BF90-27D75BC48A6B}"/>
              </a:ext>
            </a:extLst>
          </p:cNvPr>
          <p:cNvSpPr>
            <a:spLocks noGrp="1"/>
          </p:cNvSpPr>
          <p:nvPr>
            <p:ph idx="1"/>
          </p:nvPr>
        </p:nvSpPr>
        <p:spPr/>
        <p:txBody>
          <a:bodyPr>
            <a:normAutofit fontScale="55000" lnSpcReduction="20000"/>
          </a:bodyPr>
          <a:lstStyle/>
          <a:p>
            <a:pPr marL="0" indent="0">
              <a:buNone/>
            </a:pPr>
            <a:r>
              <a:rPr kumimoji="1" lang="ja-JP" altLang="en-US" sz="2500" dirty="0">
                <a:latin typeface="+mj-lt"/>
              </a:rPr>
              <a:t>第５条　会員</a:t>
            </a:r>
          </a:p>
          <a:p>
            <a:pPr marL="0" indent="0">
              <a:buNone/>
            </a:pPr>
            <a:r>
              <a:rPr kumimoji="1" lang="ja-JP" altLang="en-US" sz="2500" dirty="0">
                <a:latin typeface="+mj-lt"/>
              </a:rPr>
              <a:t>会員は、ワイズメンズクラブ国際協会東日本区に属する団体および個人とし、</a:t>
            </a:r>
            <a:endParaRPr kumimoji="1" lang="en-US" altLang="ja-JP" sz="2500" dirty="0">
              <a:latin typeface="+mj-lt"/>
            </a:endParaRPr>
          </a:p>
          <a:p>
            <a:pPr marL="0" indent="0">
              <a:buNone/>
            </a:pPr>
            <a:r>
              <a:rPr kumimoji="1" lang="ja-JP" altLang="en-US" sz="2600" dirty="0">
                <a:latin typeface="+mj-lt"/>
              </a:rPr>
              <a:t>第６条　入会</a:t>
            </a:r>
          </a:p>
          <a:p>
            <a:pPr marL="0" indent="0">
              <a:buNone/>
            </a:pPr>
            <a:r>
              <a:rPr kumimoji="1" lang="ja-JP" altLang="en-US" sz="2600" dirty="0">
                <a:latin typeface="+mj-lt"/>
              </a:rPr>
              <a:t>第２項　入会は、理事会において別に定める基準により、その可否を決定し、</a:t>
            </a:r>
          </a:p>
          <a:p>
            <a:pPr marL="0" indent="0">
              <a:buNone/>
            </a:pPr>
            <a:r>
              <a:rPr kumimoji="1" lang="ja-JP" altLang="en-US" sz="2600" dirty="0">
                <a:latin typeface="+mj-lt"/>
              </a:rPr>
              <a:t>第１３条　開催</a:t>
            </a:r>
          </a:p>
          <a:p>
            <a:pPr marL="0" indent="0">
              <a:buNone/>
            </a:pPr>
            <a:r>
              <a:rPr kumimoji="1" lang="ja-JP" altLang="en-US" sz="2600" dirty="0">
                <a:latin typeface="+mj-lt"/>
              </a:rPr>
              <a:t>第１項　会員総会は、定時会員総会として毎事業年度終了後２か月以内に開催するほか、必要がある場合に</a:t>
            </a:r>
            <a:endParaRPr kumimoji="1" lang="en-US" altLang="ja-JP" sz="2600" dirty="0">
              <a:latin typeface="+mj-lt"/>
            </a:endParaRPr>
          </a:p>
          <a:p>
            <a:pPr marL="0" indent="0">
              <a:buNone/>
            </a:pPr>
            <a:r>
              <a:rPr kumimoji="1" lang="ja-JP" altLang="en-US" sz="2600" dirty="0">
                <a:latin typeface="+mj-lt"/>
              </a:rPr>
              <a:t>開催する。</a:t>
            </a:r>
          </a:p>
          <a:p>
            <a:pPr marL="0" indent="0">
              <a:buNone/>
            </a:pPr>
            <a:r>
              <a:rPr kumimoji="1" lang="ja-JP" altLang="en-US" sz="2100" dirty="0">
                <a:solidFill>
                  <a:srgbClr val="FF0000"/>
                </a:solidFill>
                <a:latin typeface="+mj-lt"/>
              </a:rPr>
              <a:t>（現在の郵便による代議員会を定時会員総会とし、現在の</a:t>
            </a:r>
            <a:r>
              <a:rPr kumimoji="1" lang="en-US" altLang="ja-JP" sz="2100" dirty="0">
                <a:solidFill>
                  <a:srgbClr val="FF0000"/>
                </a:solidFill>
                <a:latin typeface="+mj-lt"/>
              </a:rPr>
              <a:t>6</a:t>
            </a:r>
            <a:r>
              <a:rPr kumimoji="1" lang="ja-JP" altLang="en-US" sz="2100" dirty="0">
                <a:solidFill>
                  <a:srgbClr val="FF0000"/>
                </a:solidFill>
                <a:latin typeface="+mj-lt"/>
              </a:rPr>
              <a:t>月開催の代議員会を必要のある場合の開催） </a:t>
            </a:r>
          </a:p>
          <a:p>
            <a:pPr marL="0" indent="0">
              <a:buNone/>
            </a:pPr>
            <a:r>
              <a:rPr kumimoji="1" lang="ja-JP" altLang="en-US" sz="2600" dirty="0">
                <a:latin typeface="+mj-lt"/>
              </a:rPr>
              <a:t>第２０条　役員の選任</a:t>
            </a:r>
          </a:p>
          <a:p>
            <a:pPr marL="0" indent="0">
              <a:buNone/>
            </a:pPr>
            <a:r>
              <a:rPr kumimoji="1" lang="ja-JP" altLang="en-US" sz="2600" dirty="0">
                <a:latin typeface="+mj-lt"/>
              </a:rPr>
              <a:t>第１項　理事及び監事は、会員総会の決議によって選任する。 　</a:t>
            </a:r>
          </a:p>
          <a:p>
            <a:pPr marL="0" indent="0">
              <a:buNone/>
            </a:pPr>
            <a:r>
              <a:rPr kumimoji="1" lang="ja-JP" altLang="en-US" sz="2600" dirty="0">
                <a:latin typeface="+mj-lt"/>
              </a:rPr>
              <a:t>第２項　理事長は、理事の互選によって定める。</a:t>
            </a:r>
          </a:p>
          <a:p>
            <a:pPr marL="0" indent="0">
              <a:buNone/>
            </a:pPr>
            <a:r>
              <a:rPr kumimoji="1" lang="ja-JP" altLang="en-US" sz="2100" dirty="0">
                <a:solidFill>
                  <a:srgbClr val="FF0000"/>
                </a:solidFill>
                <a:latin typeface="+mj-lt"/>
              </a:rPr>
              <a:t>（現在の理事を理事長とし、代議員会で承認された理事を理事会で理事長として追認）</a:t>
            </a:r>
          </a:p>
          <a:p>
            <a:pPr marL="0" indent="0">
              <a:buNone/>
            </a:pPr>
            <a:r>
              <a:rPr kumimoji="1" lang="ja-JP" altLang="en-US" sz="2600" dirty="0">
                <a:latin typeface="+mj-lt"/>
              </a:rPr>
              <a:t>第３９条　残余財産の帰属</a:t>
            </a:r>
          </a:p>
          <a:p>
            <a:pPr marL="0" indent="0">
              <a:buNone/>
            </a:pPr>
            <a:r>
              <a:rPr kumimoji="1" lang="ja-JP" altLang="en-US" sz="2600" dirty="0">
                <a:latin typeface="+mj-lt"/>
              </a:rPr>
              <a:t>当法人が清算をする場合において有する残余財産は、会員総会の決議を経て、公益財団法人 日本</a:t>
            </a:r>
            <a:r>
              <a:rPr kumimoji="1" lang="en-US" altLang="ja-JP" sz="2600" dirty="0">
                <a:latin typeface="+mj-lt"/>
              </a:rPr>
              <a:t>YMCA</a:t>
            </a:r>
            <a:r>
              <a:rPr kumimoji="1" lang="ja-JP" altLang="en-US" sz="2600" dirty="0">
                <a:latin typeface="+mj-lt"/>
              </a:rPr>
              <a:t>同盟に</a:t>
            </a:r>
            <a:endParaRPr kumimoji="1" lang="en-US" altLang="ja-JP" sz="2600" dirty="0">
              <a:latin typeface="+mj-lt"/>
            </a:endParaRPr>
          </a:p>
          <a:p>
            <a:pPr marL="0" indent="0">
              <a:buNone/>
            </a:pPr>
            <a:r>
              <a:rPr kumimoji="1" lang="ja-JP" altLang="en-US" sz="2600" dirty="0">
                <a:latin typeface="+mj-lt"/>
              </a:rPr>
              <a:t>贈与するものとする。</a:t>
            </a:r>
            <a:r>
              <a:rPr kumimoji="1" lang="ja-JP" altLang="en-US" sz="2100" dirty="0">
                <a:solidFill>
                  <a:srgbClr val="FF0000"/>
                </a:solidFill>
                <a:latin typeface="+mj-lt"/>
              </a:rPr>
              <a:t>（非営利法人の条件）</a:t>
            </a:r>
          </a:p>
        </p:txBody>
      </p:sp>
    </p:spTree>
    <p:extLst>
      <p:ext uri="{BB962C8B-B14F-4D97-AF65-F5344CB8AC3E}">
        <p14:creationId xmlns:p14="http://schemas.microsoft.com/office/powerpoint/2010/main" val="2853613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8A217E-7C11-43A3-9464-BD4EF1FF2DDE}"/>
              </a:ext>
            </a:extLst>
          </p:cNvPr>
          <p:cNvSpPr>
            <a:spLocks noGrp="1"/>
          </p:cNvSpPr>
          <p:nvPr>
            <p:ph type="title"/>
          </p:nvPr>
        </p:nvSpPr>
        <p:spPr>
          <a:xfrm>
            <a:off x="838200" y="365125"/>
            <a:ext cx="2995569" cy="1325563"/>
          </a:xfrm>
        </p:spPr>
        <p:txBody>
          <a:bodyPr/>
          <a:lstStyle/>
          <a:p>
            <a:r>
              <a:rPr lang="ja-JP" altLang="en-US" b="1" dirty="0">
                <a:solidFill>
                  <a:srgbClr val="0070C0"/>
                </a:solidFill>
                <a:latin typeface="+mj-ea"/>
              </a:rPr>
              <a:t>組織対比図</a:t>
            </a:r>
            <a:endParaRPr kumimoji="1" lang="ja-JP" altLang="en-US" dirty="0"/>
          </a:p>
        </p:txBody>
      </p:sp>
      <p:pic>
        <p:nvPicPr>
          <p:cNvPr id="4" name="コンテンツ プレースホルダー 3">
            <a:extLst>
              <a:ext uri="{FF2B5EF4-FFF2-40B4-BE49-F238E27FC236}">
                <a16:creationId xmlns:a16="http://schemas.microsoft.com/office/drawing/2014/main" id="{5CCAC7F4-F000-4BB6-84B0-2348B4D9CC60}"/>
              </a:ext>
            </a:extLst>
          </p:cNvPr>
          <p:cNvPicPr>
            <a:picLocks noGrp="1" noChangeAspect="1"/>
          </p:cNvPicPr>
          <p:nvPr>
            <p:ph idx="1"/>
          </p:nvPr>
        </p:nvPicPr>
        <p:blipFill>
          <a:blip r:embed="rId2"/>
          <a:stretch>
            <a:fillRect/>
          </a:stretch>
        </p:blipFill>
        <p:spPr>
          <a:xfrm>
            <a:off x="4006886" y="365125"/>
            <a:ext cx="4918999" cy="6442108"/>
          </a:xfrm>
          <a:prstGeom prst="rect">
            <a:avLst/>
          </a:prstGeom>
        </p:spPr>
      </p:pic>
    </p:spTree>
    <p:extLst>
      <p:ext uri="{BB962C8B-B14F-4D97-AF65-F5344CB8AC3E}">
        <p14:creationId xmlns:p14="http://schemas.microsoft.com/office/powerpoint/2010/main" val="163680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FD4BED-A55D-4CA6-A82F-8E4DECAE6919}"/>
              </a:ext>
            </a:extLst>
          </p:cNvPr>
          <p:cNvSpPr>
            <a:spLocks noGrp="1"/>
          </p:cNvSpPr>
          <p:nvPr>
            <p:ph type="title"/>
          </p:nvPr>
        </p:nvSpPr>
        <p:spPr/>
        <p:txBody>
          <a:bodyPr/>
          <a:lstStyle/>
          <a:p>
            <a:r>
              <a:rPr kumimoji="1" lang="ja-JP" altLang="en-US" sz="4400" b="1" i="0" u="none" strike="noStrike" kern="1200" cap="none" spc="0" normalizeH="0" baseline="0" noProof="0" dirty="0">
                <a:ln>
                  <a:noFill/>
                </a:ln>
                <a:solidFill>
                  <a:srgbClr val="0070C0"/>
                </a:solidFill>
                <a:effectLst/>
                <a:uLnTx/>
                <a:uFillTx/>
                <a:latin typeface="+mj-ea"/>
                <a:ea typeface="+mj-ea"/>
              </a:rPr>
              <a:t>メリット・デメリット</a:t>
            </a:r>
            <a:endParaRPr kumimoji="1" lang="ja-JP" altLang="en-US" dirty="0"/>
          </a:p>
        </p:txBody>
      </p:sp>
      <p:pic>
        <p:nvPicPr>
          <p:cNvPr id="15" name="コンテンツ プレースホルダー 14">
            <a:extLst>
              <a:ext uri="{FF2B5EF4-FFF2-40B4-BE49-F238E27FC236}">
                <a16:creationId xmlns:a16="http://schemas.microsoft.com/office/drawing/2014/main" id="{C87BCAC3-8EC1-4A9E-92CA-8ED577074C06}"/>
              </a:ext>
            </a:extLst>
          </p:cNvPr>
          <p:cNvPicPr>
            <a:picLocks noGrp="1" noChangeAspect="1"/>
          </p:cNvPicPr>
          <p:nvPr>
            <p:ph idx="1"/>
          </p:nvPr>
        </p:nvPicPr>
        <p:blipFill>
          <a:blip r:embed="rId2"/>
          <a:stretch>
            <a:fillRect/>
          </a:stretch>
        </p:blipFill>
        <p:spPr>
          <a:xfrm>
            <a:off x="1958607" y="1355842"/>
            <a:ext cx="9022581" cy="5389284"/>
          </a:xfrm>
          <a:prstGeom prst="rect">
            <a:avLst/>
          </a:prstGeom>
        </p:spPr>
      </p:pic>
    </p:spTree>
    <p:extLst>
      <p:ext uri="{BB962C8B-B14F-4D97-AF65-F5344CB8AC3E}">
        <p14:creationId xmlns:p14="http://schemas.microsoft.com/office/powerpoint/2010/main" val="177482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FDE57C-44E3-46E9-91E3-6472225913AF}"/>
              </a:ext>
            </a:extLst>
          </p:cNvPr>
          <p:cNvSpPr>
            <a:spLocks noGrp="1"/>
          </p:cNvSpPr>
          <p:nvPr>
            <p:ph type="title"/>
          </p:nvPr>
        </p:nvSpPr>
        <p:spPr/>
        <p:txBody>
          <a:bodyPr/>
          <a:lstStyle/>
          <a:p>
            <a:r>
              <a:rPr lang="ja-JP" altLang="en-US" sz="4400" b="1" dirty="0">
                <a:solidFill>
                  <a:srgbClr val="0070C0"/>
                </a:solidFill>
              </a:rPr>
              <a:t>任意団体から法人への転換</a:t>
            </a:r>
            <a:endParaRPr kumimoji="1" lang="ja-JP" altLang="en-US" dirty="0"/>
          </a:p>
        </p:txBody>
      </p:sp>
      <p:sp>
        <p:nvSpPr>
          <p:cNvPr id="3" name="コンテンツ プレースホルダー 2">
            <a:extLst>
              <a:ext uri="{FF2B5EF4-FFF2-40B4-BE49-F238E27FC236}">
                <a16:creationId xmlns:a16="http://schemas.microsoft.com/office/drawing/2014/main" id="{4C9DC499-F70C-4CDF-9681-D534DD6DC684}"/>
              </a:ext>
            </a:extLst>
          </p:cNvPr>
          <p:cNvSpPr>
            <a:spLocks noGrp="1"/>
          </p:cNvSpPr>
          <p:nvPr>
            <p:ph idx="1"/>
          </p:nvPr>
        </p:nvSpPr>
        <p:spPr/>
        <p:txBody>
          <a:bodyPr>
            <a:normAutofit/>
          </a:bodyPr>
          <a:lstStyle/>
          <a:p>
            <a:pPr marL="0" indent="0">
              <a:buNone/>
            </a:pPr>
            <a:endParaRPr lang="en-US" altLang="ja-JP" sz="2000" b="1" dirty="0"/>
          </a:p>
          <a:p>
            <a:pPr marL="0" indent="0">
              <a:buNone/>
            </a:pPr>
            <a:r>
              <a:rPr lang="ja-JP" altLang="en-US" sz="2200" b="1" dirty="0"/>
              <a:t>ワイズメンズクラブの現状と社会の変化</a:t>
            </a:r>
          </a:p>
          <a:p>
            <a:pPr marL="0" indent="0">
              <a:buNone/>
            </a:pPr>
            <a:r>
              <a:rPr lang="ja-JP" altLang="en-US" sz="2200" b="1" dirty="0"/>
              <a:t>　会員減少に伴う高齢化の状況が続くと東日本区には10年後、20年後に存亡の</a:t>
            </a:r>
            <a:endParaRPr lang="en-US" altLang="ja-JP" sz="2200" b="1" dirty="0"/>
          </a:p>
          <a:p>
            <a:pPr marL="0" indent="0">
              <a:buNone/>
            </a:pPr>
            <a:r>
              <a:rPr lang="ja-JP" altLang="en-US" sz="2200" b="1" dirty="0"/>
              <a:t>　危機が潜む</a:t>
            </a:r>
          </a:p>
          <a:p>
            <a:pPr marL="0" indent="0">
              <a:buNone/>
            </a:pPr>
            <a:r>
              <a:rPr lang="ja-JP" altLang="en-US" sz="2200" b="1" dirty="0"/>
              <a:t>　ワイズメンズクラブやYMCAを取り巻く社会環境も大きく変化</a:t>
            </a:r>
          </a:p>
          <a:p>
            <a:pPr marL="0" indent="0">
              <a:buNone/>
            </a:pPr>
            <a:endParaRPr lang="en-US" altLang="ja-JP" sz="2200" b="1" dirty="0"/>
          </a:p>
          <a:p>
            <a:pPr marL="0" indent="0">
              <a:buNone/>
            </a:pPr>
            <a:r>
              <a:rPr lang="ja-JP" altLang="en-US" sz="2200" b="1" dirty="0"/>
              <a:t>任意団体の日本のワイズメンズクラブ、法人格の国際協会と日本のYMCA</a:t>
            </a:r>
          </a:p>
          <a:p>
            <a:pPr marL="0" indent="0">
              <a:buNone/>
            </a:pPr>
            <a:r>
              <a:rPr lang="ja-JP" altLang="en-US" sz="2200" b="1" dirty="0"/>
              <a:t>　ワイズメンズクラブがYMCAのサービスクラブとして活動する目的を達成す</a:t>
            </a:r>
            <a:endParaRPr lang="en-US" altLang="ja-JP" sz="2200" b="1" dirty="0"/>
          </a:p>
          <a:p>
            <a:pPr marL="0" indent="0">
              <a:buNone/>
            </a:pPr>
            <a:r>
              <a:rPr lang="ja-JP" altLang="en-US" sz="2200" b="1" dirty="0"/>
              <a:t>　るために社会的にも認められ、私たちの組織がYMCAに対応できる存在であ</a:t>
            </a:r>
            <a:endParaRPr lang="en-US" altLang="ja-JP" sz="2200" b="1" dirty="0"/>
          </a:p>
          <a:p>
            <a:pPr marL="0" indent="0">
              <a:buNone/>
            </a:pPr>
            <a:r>
              <a:rPr lang="ja-JP" altLang="en-US" sz="2200" b="1" dirty="0"/>
              <a:t>　ることが必要</a:t>
            </a:r>
          </a:p>
          <a:p>
            <a:pPr marL="0" indent="0">
              <a:buNone/>
            </a:pPr>
            <a:endParaRPr kumimoji="1" lang="ja-JP" altLang="en-US" dirty="0"/>
          </a:p>
        </p:txBody>
      </p:sp>
    </p:spTree>
    <p:extLst>
      <p:ext uri="{BB962C8B-B14F-4D97-AF65-F5344CB8AC3E}">
        <p14:creationId xmlns:p14="http://schemas.microsoft.com/office/powerpoint/2010/main" val="2279203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DF9413-1F68-43C4-9173-DBA039F8ED2A}"/>
              </a:ext>
            </a:extLst>
          </p:cNvPr>
          <p:cNvSpPr>
            <a:spLocks noGrp="1"/>
          </p:cNvSpPr>
          <p:nvPr>
            <p:ph type="title"/>
          </p:nvPr>
        </p:nvSpPr>
        <p:spPr/>
        <p:txBody>
          <a:bodyPr/>
          <a:lstStyle/>
          <a:p>
            <a:r>
              <a:rPr lang="ja-JP" altLang="en-US" sz="4400" b="1" dirty="0">
                <a:solidFill>
                  <a:srgbClr val="0070C0"/>
                </a:solidFill>
                <a:latin typeface="+mn-ea"/>
              </a:rPr>
              <a:t>今、なぜ法人化が必要か？</a:t>
            </a:r>
            <a:endParaRPr kumimoji="1" lang="ja-JP" altLang="en-US" dirty="0"/>
          </a:p>
        </p:txBody>
      </p:sp>
      <p:sp>
        <p:nvSpPr>
          <p:cNvPr id="3" name="コンテンツ プレースホルダー 2">
            <a:extLst>
              <a:ext uri="{FF2B5EF4-FFF2-40B4-BE49-F238E27FC236}">
                <a16:creationId xmlns:a16="http://schemas.microsoft.com/office/drawing/2014/main" id="{1586D2B9-E34B-4B2E-95A9-06DE6C547040}"/>
              </a:ext>
            </a:extLst>
          </p:cNvPr>
          <p:cNvSpPr>
            <a:spLocks noGrp="1"/>
          </p:cNvSpPr>
          <p:nvPr>
            <p:ph idx="1"/>
          </p:nvPr>
        </p:nvSpPr>
        <p:spPr/>
        <p:txBody>
          <a:bodyPr>
            <a:normAutofit fontScale="70000" lnSpcReduction="20000"/>
          </a:bodyPr>
          <a:lstStyle/>
          <a:p>
            <a:pPr marL="0" lvl="0" indent="0">
              <a:buNone/>
            </a:pPr>
            <a:r>
              <a:rPr lang="ja-JP" altLang="en-US" sz="2900" b="1" dirty="0">
                <a:solidFill>
                  <a:prstClr val="black"/>
                </a:solidFill>
                <a:latin typeface="+mn-ea"/>
              </a:rPr>
              <a:t>社会のニーズに応える法人化への道</a:t>
            </a:r>
          </a:p>
          <a:p>
            <a:pPr marL="0" lvl="0" indent="0">
              <a:buNone/>
            </a:pPr>
            <a:r>
              <a:rPr lang="ja-JP" altLang="en-US" sz="2900" b="1" dirty="0">
                <a:solidFill>
                  <a:prstClr val="black"/>
                </a:solidFill>
                <a:latin typeface="+mn-ea"/>
              </a:rPr>
              <a:t>　認知度を上げるだけでなく行政も市民も責任ある団体であることが前提条件</a:t>
            </a:r>
          </a:p>
          <a:p>
            <a:pPr marL="0" lvl="0" indent="0">
              <a:buNone/>
            </a:pPr>
            <a:r>
              <a:rPr lang="ja-JP" altLang="en-US" sz="2900" b="1" dirty="0">
                <a:solidFill>
                  <a:prstClr val="black"/>
                </a:solidFill>
                <a:latin typeface="+mn-ea"/>
              </a:rPr>
              <a:t>　ボランティア団体も多様化が進み法人格を取得し選ばれる時代</a:t>
            </a:r>
          </a:p>
          <a:p>
            <a:pPr marL="0" lvl="0" indent="0">
              <a:buNone/>
            </a:pPr>
            <a:r>
              <a:rPr lang="ja-JP" altLang="en-US" sz="2900" b="1" dirty="0">
                <a:solidFill>
                  <a:prstClr val="black"/>
                </a:solidFill>
                <a:latin typeface="+mn-ea"/>
              </a:rPr>
              <a:t>　東日本大震災において、ワイズメンズクラブは被災地では認知度が低く、行政への手続　</a:t>
            </a:r>
            <a:endParaRPr lang="en-US" altLang="ja-JP" sz="2900" b="1" dirty="0">
              <a:solidFill>
                <a:prstClr val="black"/>
              </a:solidFill>
              <a:latin typeface="+mn-ea"/>
            </a:endParaRPr>
          </a:p>
          <a:p>
            <a:pPr marL="0" lvl="0" indent="0">
              <a:buNone/>
            </a:pPr>
            <a:r>
              <a:rPr lang="ja-JP" altLang="en-US" sz="2900" b="1" dirty="0">
                <a:solidFill>
                  <a:prstClr val="black"/>
                </a:solidFill>
                <a:latin typeface="+mn-ea"/>
              </a:rPr>
              <a:t>　きや要請などは法人格をもつ</a:t>
            </a:r>
            <a:r>
              <a:rPr lang="en-US" altLang="ja-JP" sz="2900" b="1" dirty="0">
                <a:solidFill>
                  <a:prstClr val="black"/>
                </a:solidFill>
                <a:latin typeface="+mn-ea"/>
              </a:rPr>
              <a:t>YMCA</a:t>
            </a:r>
            <a:r>
              <a:rPr lang="ja-JP" altLang="en-US" sz="2900" b="1" dirty="0">
                <a:solidFill>
                  <a:prstClr val="black"/>
                </a:solidFill>
                <a:latin typeface="+mn-ea"/>
              </a:rPr>
              <a:t>の名義を借用</a:t>
            </a:r>
            <a:endParaRPr lang="en-US" altLang="ja-JP" sz="2900" b="1" dirty="0">
              <a:solidFill>
                <a:prstClr val="black"/>
              </a:solidFill>
              <a:latin typeface="+mn-ea"/>
            </a:endParaRPr>
          </a:p>
          <a:p>
            <a:pPr marL="0" lvl="0" indent="0">
              <a:buNone/>
            </a:pPr>
            <a:endParaRPr lang="en-US" altLang="ja-JP" sz="2900" b="1" dirty="0">
              <a:solidFill>
                <a:prstClr val="black"/>
              </a:solidFill>
              <a:latin typeface="+mn-ea"/>
            </a:endParaRPr>
          </a:p>
          <a:p>
            <a:pPr marL="0" lvl="0" indent="0">
              <a:buNone/>
            </a:pPr>
            <a:r>
              <a:rPr lang="ja-JP" altLang="en-US" sz="2900" b="1" dirty="0">
                <a:solidFill>
                  <a:prstClr val="black"/>
                </a:solidFill>
                <a:latin typeface="+mj-ea"/>
              </a:rPr>
              <a:t>法人人格を取得することの意味</a:t>
            </a:r>
          </a:p>
          <a:p>
            <a:pPr marL="0" lvl="0" indent="0">
              <a:buNone/>
            </a:pPr>
            <a:r>
              <a:rPr lang="ja-JP" altLang="en-US" sz="2900" b="1" dirty="0">
                <a:solidFill>
                  <a:prstClr val="black"/>
                </a:solidFill>
                <a:latin typeface="+mj-ea"/>
              </a:rPr>
              <a:t>　財産管理が個人名義から法人自体の管理・運営となり財産管理の明確化と安定化</a:t>
            </a:r>
          </a:p>
          <a:p>
            <a:pPr marL="0" lvl="0" indent="0">
              <a:buNone/>
            </a:pPr>
            <a:r>
              <a:rPr lang="ja-JP" altLang="en-US" sz="2900" b="1" dirty="0">
                <a:solidFill>
                  <a:prstClr val="black"/>
                </a:solidFill>
                <a:latin typeface="+mj-ea"/>
              </a:rPr>
              <a:t>　行政機関や他団体との関係において法人として対等　⇒　認知度のアップ　</a:t>
            </a:r>
            <a:endParaRPr lang="en-US" altLang="ja-JP" sz="2900" b="1" dirty="0">
              <a:solidFill>
                <a:prstClr val="black"/>
              </a:solidFill>
              <a:latin typeface="+mj-ea"/>
            </a:endParaRPr>
          </a:p>
          <a:p>
            <a:pPr marL="0" lvl="0" indent="0">
              <a:buNone/>
            </a:pPr>
            <a:r>
              <a:rPr lang="ja-JP" altLang="en-US" sz="2900" b="1" dirty="0">
                <a:solidFill>
                  <a:prstClr val="black"/>
                </a:solidFill>
                <a:latin typeface="+mj-ea"/>
              </a:rPr>
              <a:t>　⇒　より良い協力関係⇒　地域に根差した</a:t>
            </a:r>
            <a:r>
              <a:rPr lang="en-US" altLang="ja-JP" sz="2900" b="1" dirty="0">
                <a:solidFill>
                  <a:prstClr val="black"/>
                </a:solidFill>
                <a:latin typeface="+mj-ea"/>
              </a:rPr>
              <a:t>CS</a:t>
            </a:r>
            <a:r>
              <a:rPr lang="ja-JP" altLang="en-US" sz="2900" b="1" dirty="0">
                <a:solidFill>
                  <a:prstClr val="black"/>
                </a:solidFill>
                <a:latin typeface="+mj-ea"/>
              </a:rPr>
              <a:t>活動　⇒　補助金や助成金の確保</a:t>
            </a:r>
            <a:endParaRPr lang="en-US" altLang="ja-JP" sz="2900" b="1" dirty="0">
              <a:solidFill>
                <a:prstClr val="black"/>
              </a:solidFill>
              <a:latin typeface="+mj-ea"/>
            </a:endParaRPr>
          </a:p>
          <a:p>
            <a:pPr marL="0" lvl="0" indent="0">
              <a:buNone/>
            </a:pPr>
            <a:r>
              <a:rPr lang="ja-JP" altLang="en-US" sz="2900" b="1" dirty="0">
                <a:solidFill>
                  <a:prstClr val="black"/>
                </a:solidFill>
                <a:latin typeface="+mj-ea"/>
              </a:rPr>
              <a:t>　⇒　</a:t>
            </a:r>
            <a:r>
              <a:rPr lang="en-US" altLang="ja-JP" sz="2900" b="1" dirty="0">
                <a:solidFill>
                  <a:prstClr val="black"/>
                </a:solidFill>
                <a:latin typeface="+mj-ea"/>
              </a:rPr>
              <a:t>YMCA</a:t>
            </a:r>
            <a:r>
              <a:rPr lang="ja-JP" altLang="en-US" sz="2900" b="1" dirty="0">
                <a:solidFill>
                  <a:prstClr val="black"/>
                </a:solidFill>
                <a:latin typeface="+mj-ea"/>
              </a:rPr>
              <a:t>との協働やすみわけ新しい仲間を受け入れる体制が充実</a:t>
            </a:r>
            <a:endParaRPr lang="en-US" altLang="ja-JP" sz="2900" b="1" dirty="0">
              <a:solidFill>
                <a:prstClr val="black"/>
              </a:solidFill>
              <a:latin typeface="+mj-ea"/>
            </a:endParaRPr>
          </a:p>
          <a:p>
            <a:pPr marL="0" lvl="0" indent="0">
              <a:buNone/>
            </a:pPr>
            <a:r>
              <a:rPr lang="ja-JP" altLang="en-US" sz="2900" b="1" dirty="0">
                <a:solidFill>
                  <a:prstClr val="black"/>
                </a:solidFill>
                <a:latin typeface="+mj-ea"/>
              </a:rPr>
              <a:t>　⇒　入会候補者の不安を払拭　⇒　会員増強</a:t>
            </a:r>
            <a:endParaRPr lang="en-US" altLang="ja-JP" sz="2900" b="1" dirty="0">
              <a:solidFill>
                <a:prstClr val="black"/>
              </a:solidFill>
              <a:latin typeface="+mj-ea"/>
            </a:endParaRPr>
          </a:p>
        </p:txBody>
      </p:sp>
    </p:spTree>
    <p:extLst>
      <p:ext uri="{BB962C8B-B14F-4D97-AF65-F5344CB8AC3E}">
        <p14:creationId xmlns:p14="http://schemas.microsoft.com/office/powerpoint/2010/main" val="3638078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B1B975BD-E835-4F1E-BD2F-7EE98417AF6C}"/>
              </a:ext>
            </a:extLst>
          </p:cNvPr>
          <p:cNvSpPr>
            <a:spLocks noGrp="1"/>
          </p:cNvSpPr>
          <p:nvPr>
            <p:ph idx="1"/>
          </p:nvPr>
        </p:nvSpPr>
        <p:spPr>
          <a:xfrm>
            <a:off x="838200" y="780176"/>
            <a:ext cx="10515600" cy="5427677"/>
          </a:xfrm>
        </p:spPr>
        <p:txBody>
          <a:bodyPr>
            <a:normAutofit/>
          </a:bodyPr>
          <a:lstStyle/>
          <a:p>
            <a:pPr marL="0" lvl="0" indent="0">
              <a:buNone/>
            </a:pPr>
            <a:r>
              <a:rPr lang="ja-JP" altLang="en-US" sz="2400" b="1" dirty="0">
                <a:solidFill>
                  <a:prstClr val="black"/>
                </a:solidFill>
                <a:latin typeface="+mn-ea"/>
              </a:rPr>
              <a:t>いま、ワイズメンズクラブは</a:t>
            </a:r>
            <a:r>
              <a:rPr lang="en-US" altLang="ja-JP" sz="2400" b="1" dirty="0">
                <a:solidFill>
                  <a:prstClr val="black"/>
                </a:solidFill>
                <a:latin typeface="+mn-ea"/>
              </a:rPr>
              <a:t>100</a:t>
            </a:r>
            <a:r>
              <a:rPr lang="ja-JP" altLang="en-US" sz="2400" b="1" dirty="0">
                <a:solidFill>
                  <a:prstClr val="black"/>
                </a:solidFill>
                <a:latin typeface="+mn-ea"/>
              </a:rPr>
              <a:t>周年の</a:t>
            </a:r>
            <a:r>
              <a:rPr lang="en-US" altLang="ja-JP" sz="2400" b="1" dirty="0">
                <a:solidFill>
                  <a:prstClr val="black"/>
                </a:solidFill>
                <a:latin typeface="+mn-ea"/>
              </a:rPr>
              <a:t>2022</a:t>
            </a:r>
            <a:r>
              <a:rPr lang="ja-JP" altLang="en-US" sz="2400" b="1" dirty="0">
                <a:solidFill>
                  <a:prstClr val="black"/>
                </a:solidFill>
                <a:latin typeface="+mn-ea"/>
              </a:rPr>
              <a:t>年に向けて、国際では「</a:t>
            </a:r>
            <a:r>
              <a:rPr lang="en-US" altLang="ja-JP" sz="2400" b="1" dirty="0">
                <a:solidFill>
                  <a:prstClr val="black"/>
                </a:solidFill>
                <a:latin typeface="+mn-ea"/>
              </a:rPr>
              <a:t>Challenge 22</a:t>
            </a:r>
            <a:r>
              <a:rPr lang="ja-JP" altLang="en-US" sz="2400" b="1" dirty="0">
                <a:solidFill>
                  <a:prstClr val="black"/>
                </a:solidFill>
                <a:latin typeface="+mn-ea"/>
              </a:rPr>
              <a:t>」、</a:t>
            </a:r>
            <a:r>
              <a:rPr lang="ja-JP" altLang="en-US" sz="2400" b="1" dirty="0">
                <a:solidFill>
                  <a:srgbClr val="FF0000"/>
                </a:solidFill>
                <a:latin typeface="+mn-ea"/>
              </a:rPr>
              <a:t>東日本区では「</a:t>
            </a:r>
            <a:r>
              <a:rPr lang="en-US" altLang="ja-JP" sz="2400" b="1" dirty="0">
                <a:solidFill>
                  <a:srgbClr val="FF0000"/>
                </a:solidFill>
                <a:latin typeface="+mn-ea"/>
              </a:rPr>
              <a:t>Change! 2022</a:t>
            </a:r>
            <a:r>
              <a:rPr lang="ja-JP" altLang="en-US" sz="2400" b="1" dirty="0">
                <a:solidFill>
                  <a:srgbClr val="FF0000"/>
                </a:solidFill>
                <a:latin typeface="+mn-ea"/>
              </a:rPr>
              <a:t>」が展開中</a:t>
            </a:r>
            <a:r>
              <a:rPr lang="ja-JP" altLang="en-US" sz="2400" b="1" dirty="0">
                <a:solidFill>
                  <a:prstClr val="black"/>
                </a:solidFill>
                <a:latin typeface="+mn-ea"/>
              </a:rPr>
              <a:t>です。</a:t>
            </a:r>
          </a:p>
          <a:p>
            <a:pPr marL="0" lvl="0" indent="0">
              <a:buNone/>
            </a:pPr>
            <a:endParaRPr lang="en-US" altLang="ja-JP" sz="2400" b="1" dirty="0">
              <a:solidFill>
                <a:prstClr val="black"/>
              </a:solidFill>
              <a:latin typeface="+mn-ea"/>
            </a:endParaRPr>
          </a:p>
          <a:p>
            <a:pPr marL="0" lvl="0" indent="0">
              <a:buNone/>
            </a:pPr>
            <a:r>
              <a:rPr lang="ja-JP" altLang="en-US" sz="2400" b="1" dirty="0">
                <a:solidFill>
                  <a:prstClr val="black"/>
                </a:solidFill>
                <a:latin typeface="+mn-ea"/>
              </a:rPr>
              <a:t>そして私たちは人類史上経験したことのない新型コロナウイルス禍によって社会のシステムは大きく変動しようとしています。</a:t>
            </a:r>
          </a:p>
          <a:p>
            <a:pPr marL="0" lvl="0" indent="0">
              <a:buNone/>
            </a:pPr>
            <a:endParaRPr lang="en-US" altLang="ja-JP" sz="2400" b="1" dirty="0">
              <a:solidFill>
                <a:prstClr val="black"/>
              </a:solidFill>
              <a:latin typeface="+mn-ea"/>
            </a:endParaRPr>
          </a:p>
          <a:p>
            <a:pPr marL="0" lvl="0" indent="0">
              <a:buNone/>
            </a:pPr>
            <a:r>
              <a:rPr lang="ja-JP" altLang="en-US" sz="2400" b="1" dirty="0">
                <a:solidFill>
                  <a:prstClr val="black"/>
                </a:solidFill>
                <a:latin typeface="+mn-ea"/>
              </a:rPr>
              <a:t>今までワイズメンズクラブはある意味では先達者が残してくれた財産の恩恵にあずかり、</a:t>
            </a:r>
            <a:r>
              <a:rPr lang="en-US" altLang="ja-JP" sz="2400" b="1" dirty="0">
                <a:solidFill>
                  <a:prstClr val="black"/>
                </a:solidFill>
                <a:latin typeface="+mn-ea"/>
              </a:rPr>
              <a:t>YMCA</a:t>
            </a:r>
            <a:r>
              <a:rPr lang="ja-JP" altLang="en-US" sz="2400" b="1" dirty="0">
                <a:solidFill>
                  <a:prstClr val="black"/>
                </a:solidFill>
                <a:latin typeface="+mn-ea"/>
              </a:rPr>
              <a:t>の保護のもとに今日があるのかもしれません。</a:t>
            </a:r>
            <a:endParaRPr lang="en-US" altLang="ja-JP" sz="2400" b="1" dirty="0">
              <a:solidFill>
                <a:prstClr val="black"/>
              </a:solidFill>
              <a:latin typeface="+mn-ea"/>
            </a:endParaRPr>
          </a:p>
          <a:p>
            <a:pPr marL="0" lvl="0" indent="0">
              <a:buNone/>
            </a:pPr>
            <a:endParaRPr lang="en-US" altLang="ja-JP" sz="2400" b="1" dirty="0">
              <a:solidFill>
                <a:srgbClr val="FF0000"/>
              </a:solidFill>
              <a:latin typeface="+mn-ea"/>
            </a:endParaRPr>
          </a:p>
          <a:p>
            <a:pPr marL="0" lvl="0" indent="0">
              <a:buNone/>
            </a:pPr>
            <a:r>
              <a:rPr lang="ja-JP" altLang="en-US" sz="2400" b="1" dirty="0">
                <a:solidFill>
                  <a:srgbClr val="FF0000"/>
                </a:solidFill>
                <a:latin typeface="+mn-ea"/>
              </a:rPr>
              <a:t>社会は変わります。</a:t>
            </a:r>
          </a:p>
          <a:p>
            <a:pPr marL="0" lvl="0" indent="0">
              <a:buNone/>
            </a:pPr>
            <a:r>
              <a:rPr lang="ja-JP" altLang="en-US" sz="2400" b="1" dirty="0">
                <a:solidFill>
                  <a:srgbClr val="FF0000"/>
                </a:solidFill>
                <a:latin typeface="+mn-ea"/>
              </a:rPr>
              <a:t>私たちはこれからもワイズメンズクラブのミッションを遂行するためには、社会の変化を恐れず柔軟・果敢に対応していかねばなりません。</a:t>
            </a:r>
          </a:p>
          <a:p>
            <a:pPr marL="0" lvl="0" indent="0">
              <a:buNone/>
            </a:pPr>
            <a:r>
              <a:rPr lang="ja-JP" altLang="en-US" sz="2400" b="1" dirty="0">
                <a:solidFill>
                  <a:srgbClr val="FF0000"/>
                </a:solidFill>
                <a:latin typeface="+mn-ea"/>
              </a:rPr>
              <a:t>そのための第一歩が「法人への転換」であります。</a:t>
            </a:r>
            <a:endParaRPr kumimoji="1" lang="ja-JP" altLang="en-US" sz="2400" dirty="0"/>
          </a:p>
        </p:txBody>
      </p:sp>
    </p:spTree>
    <p:extLst>
      <p:ext uri="{BB962C8B-B14F-4D97-AF65-F5344CB8AC3E}">
        <p14:creationId xmlns:p14="http://schemas.microsoft.com/office/powerpoint/2010/main" val="1796331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09DB17-58B5-4674-87D8-7B2ACDF776FA}"/>
              </a:ext>
            </a:extLst>
          </p:cNvPr>
          <p:cNvSpPr>
            <a:spLocks noGrp="1"/>
          </p:cNvSpPr>
          <p:nvPr>
            <p:ph type="title"/>
          </p:nvPr>
        </p:nvSpPr>
        <p:spPr/>
        <p:txBody>
          <a:bodyPr/>
          <a:lstStyle/>
          <a:p>
            <a:r>
              <a:rPr lang="ja-JP" altLang="en-US" sz="4400" b="1" dirty="0">
                <a:solidFill>
                  <a:srgbClr val="0070C0"/>
                </a:solidFill>
                <a:latin typeface="+mn-ea"/>
              </a:rPr>
              <a:t>国際協会の状況と基本的な考え方</a:t>
            </a:r>
            <a:endParaRPr kumimoji="1" lang="ja-JP" altLang="en-US" dirty="0"/>
          </a:p>
        </p:txBody>
      </p:sp>
      <p:sp>
        <p:nvSpPr>
          <p:cNvPr id="3" name="コンテンツ プレースホルダー 2">
            <a:extLst>
              <a:ext uri="{FF2B5EF4-FFF2-40B4-BE49-F238E27FC236}">
                <a16:creationId xmlns:a16="http://schemas.microsoft.com/office/drawing/2014/main" id="{7D88D846-0BCD-4212-95FF-A68C469CD48E}"/>
              </a:ext>
            </a:extLst>
          </p:cNvPr>
          <p:cNvSpPr>
            <a:spLocks noGrp="1"/>
          </p:cNvSpPr>
          <p:nvPr>
            <p:ph idx="1"/>
          </p:nvPr>
        </p:nvSpPr>
        <p:spPr/>
        <p:txBody>
          <a:bodyPr>
            <a:normAutofit/>
          </a:bodyPr>
          <a:lstStyle/>
          <a:p>
            <a:pPr marL="0" indent="0">
              <a:buNone/>
            </a:pPr>
            <a:r>
              <a:rPr lang="ja-JP" altLang="en-US" sz="2800" b="1" dirty="0"/>
              <a:t>⑴</a:t>
            </a:r>
            <a:r>
              <a:rPr lang="en-US" altLang="ja-JP" sz="2800" b="1" dirty="0"/>
              <a:t>1927</a:t>
            </a:r>
            <a:r>
              <a:rPr lang="ja-JP" altLang="en-US" sz="2800" b="1" dirty="0"/>
              <a:t>年（ワイズ設立後</a:t>
            </a:r>
            <a:r>
              <a:rPr lang="en-US" altLang="ja-JP" sz="2800" b="1" dirty="0"/>
              <a:t>5-6</a:t>
            </a:r>
            <a:r>
              <a:rPr lang="ja-JP" altLang="en-US" sz="2800" b="1" dirty="0"/>
              <a:t>年）米国マサチューセッツ州で法人手続き</a:t>
            </a:r>
            <a:endParaRPr lang="en-US" altLang="ja-JP" sz="2800" b="1" dirty="0"/>
          </a:p>
          <a:p>
            <a:pPr marL="0" indent="0">
              <a:buNone/>
            </a:pPr>
            <a:r>
              <a:rPr lang="ja-JP" altLang="en-US" sz="2800" b="1" dirty="0"/>
              <a:t>⑵国際協会本部は、スイスで</a:t>
            </a:r>
            <a:r>
              <a:rPr lang="en-US" altLang="ja-JP" sz="2800" b="1" dirty="0"/>
              <a:t>NPO</a:t>
            </a:r>
            <a:r>
              <a:rPr lang="ja-JP" altLang="en-US" sz="2800" b="1" dirty="0"/>
              <a:t>法人の資格を取得</a:t>
            </a:r>
            <a:endParaRPr lang="en-US" altLang="ja-JP" sz="2800" b="1" dirty="0"/>
          </a:p>
          <a:p>
            <a:pPr marL="0" indent="0">
              <a:buNone/>
            </a:pPr>
            <a:r>
              <a:rPr lang="ja-JP" altLang="en-US" sz="2800" b="1" dirty="0"/>
              <a:t>実際の運営はワイズの国際憲法に依拠して運営</a:t>
            </a:r>
            <a:endParaRPr lang="en-US" altLang="ja-JP" sz="2800" b="1" dirty="0"/>
          </a:p>
          <a:p>
            <a:pPr marL="0" indent="0">
              <a:buNone/>
            </a:pPr>
            <a:r>
              <a:rPr lang="ja-JP" altLang="en-US" sz="2800" b="1" dirty="0"/>
              <a:t>⑶</a:t>
            </a:r>
            <a:r>
              <a:rPr lang="ja-JP" altLang="en-US" sz="2800" b="1" dirty="0">
                <a:solidFill>
                  <a:srgbClr val="FF0000"/>
                </a:solidFill>
              </a:rPr>
              <a:t>法人化後も東日本区の普段の運営は現在の区定款に沿って行なわれる</a:t>
            </a:r>
            <a:endParaRPr lang="en-US" altLang="ja-JP" sz="2800" b="1" dirty="0">
              <a:solidFill>
                <a:srgbClr val="FF0000"/>
              </a:solidFill>
            </a:endParaRPr>
          </a:p>
          <a:p>
            <a:pPr marL="0" indent="0">
              <a:buNone/>
            </a:pPr>
            <a:r>
              <a:rPr lang="ja-JP" altLang="en-US" sz="2800" b="1" dirty="0"/>
              <a:t>但し法律上の権利義務の行使は、一般社団法人の定款に依拠する</a:t>
            </a:r>
            <a:endParaRPr lang="en-US" altLang="ja-JP" sz="2800" b="1" dirty="0"/>
          </a:p>
          <a:p>
            <a:pPr marL="0" indent="0">
              <a:buNone/>
            </a:pPr>
            <a:r>
              <a:rPr lang="ja-JP" altLang="en-US" sz="2800" b="1" dirty="0"/>
              <a:t>⑷</a:t>
            </a:r>
            <a:r>
              <a:rPr lang="ja-JP" altLang="en-US" sz="2800" b="1" dirty="0">
                <a:solidFill>
                  <a:srgbClr val="FF0000"/>
                </a:solidFill>
              </a:rPr>
              <a:t>クラブ運営には影響はない</a:t>
            </a:r>
            <a:endParaRPr kumimoji="1" lang="ja-JP" altLang="en-US" sz="2800" b="1" dirty="0">
              <a:solidFill>
                <a:srgbClr val="FF0000"/>
              </a:solidFill>
            </a:endParaRPr>
          </a:p>
        </p:txBody>
      </p:sp>
    </p:spTree>
    <p:extLst>
      <p:ext uri="{BB962C8B-B14F-4D97-AF65-F5344CB8AC3E}">
        <p14:creationId xmlns:p14="http://schemas.microsoft.com/office/powerpoint/2010/main" val="1734144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5A1FE3-99B6-440A-B761-AA8EC28949A1}"/>
              </a:ext>
            </a:extLst>
          </p:cNvPr>
          <p:cNvSpPr>
            <a:spLocks noGrp="1"/>
          </p:cNvSpPr>
          <p:nvPr>
            <p:ph type="title"/>
          </p:nvPr>
        </p:nvSpPr>
        <p:spPr/>
        <p:txBody>
          <a:bodyPr/>
          <a:lstStyle/>
          <a:p>
            <a:r>
              <a:rPr lang="ja-JP" altLang="en-US" sz="4400" b="1" dirty="0">
                <a:solidFill>
                  <a:srgbClr val="0070C0"/>
                </a:solidFill>
              </a:rPr>
              <a:t>検討の経緯</a:t>
            </a:r>
            <a:endParaRPr kumimoji="1" lang="ja-JP" altLang="en-US" dirty="0"/>
          </a:p>
        </p:txBody>
      </p:sp>
      <p:sp>
        <p:nvSpPr>
          <p:cNvPr id="3" name="コンテンツ プレースホルダー 2">
            <a:extLst>
              <a:ext uri="{FF2B5EF4-FFF2-40B4-BE49-F238E27FC236}">
                <a16:creationId xmlns:a16="http://schemas.microsoft.com/office/drawing/2014/main" id="{121C4C79-3B03-4889-811E-D9780849E05C}"/>
              </a:ext>
            </a:extLst>
          </p:cNvPr>
          <p:cNvSpPr>
            <a:spLocks noGrp="1"/>
          </p:cNvSpPr>
          <p:nvPr>
            <p:ph idx="1"/>
          </p:nvPr>
        </p:nvSpPr>
        <p:spPr/>
        <p:txBody>
          <a:bodyPr>
            <a:normAutofit fontScale="92500" lnSpcReduction="10000"/>
          </a:bodyPr>
          <a:lstStyle/>
          <a:p>
            <a:pPr marL="0" indent="0">
              <a:buNone/>
            </a:pPr>
            <a:r>
              <a:rPr lang="en-US" altLang="ja-JP" sz="2200" b="1" dirty="0"/>
              <a:t>(1)2012-2013 </a:t>
            </a:r>
            <a:r>
              <a:rPr lang="ja-JP" altLang="en-US" sz="2200" b="1" dirty="0"/>
              <a:t>年度</a:t>
            </a:r>
            <a:endParaRPr lang="en-US" altLang="ja-JP" sz="2200" b="1" dirty="0"/>
          </a:p>
          <a:p>
            <a:pPr marL="0" indent="0">
              <a:buNone/>
            </a:pPr>
            <a:r>
              <a:rPr lang="ja-JP" altLang="en-US" sz="2200" b="1" dirty="0"/>
              <a:t>「健全化委員会」の答申に基づき駒田理事より文献・組織検討委員会に諮問</a:t>
            </a:r>
          </a:p>
          <a:p>
            <a:pPr marL="0" indent="0">
              <a:buNone/>
            </a:pPr>
            <a:r>
              <a:rPr lang="ja-JP" altLang="en-US" sz="2200" b="1" dirty="0"/>
              <a:t>「法人化について」検討を開始</a:t>
            </a:r>
          </a:p>
          <a:p>
            <a:pPr marL="0" indent="0">
              <a:buNone/>
            </a:pPr>
            <a:r>
              <a:rPr lang="en-US" altLang="ja-JP" sz="2200" b="1" dirty="0"/>
              <a:t>(2) 2013</a:t>
            </a:r>
            <a:r>
              <a:rPr lang="ja-JP" altLang="en-US" sz="2200" b="1" dirty="0"/>
              <a:t>年</a:t>
            </a:r>
            <a:r>
              <a:rPr lang="en-US" altLang="ja-JP" sz="2200" b="1" dirty="0"/>
              <a:t>6</a:t>
            </a:r>
            <a:r>
              <a:rPr lang="ja-JP" altLang="en-US" sz="2200" b="1" dirty="0"/>
              <a:t>月</a:t>
            </a:r>
            <a:r>
              <a:rPr lang="en-US" altLang="ja-JP" sz="2200" b="1" dirty="0"/>
              <a:t>18</a:t>
            </a:r>
            <a:r>
              <a:rPr lang="ja-JP" altLang="en-US" sz="2200" b="1" dirty="0"/>
              <a:t>日　駒田理事に答申（辻委員長）</a:t>
            </a:r>
            <a:endParaRPr lang="en-US" altLang="ja-JP" sz="2200" b="1" dirty="0"/>
          </a:p>
          <a:p>
            <a:pPr marL="0" indent="0">
              <a:buNone/>
            </a:pPr>
            <a:r>
              <a:rPr lang="en-US" altLang="ja-JP" sz="2200" b="1" dirty="0"/>
              <a:t>NPO </a:t>
            </a:r>
            <a:r>
              <a:rPr lang="ja-JP" altLang="en-US" sz="2200" b="1" dirty="0"/>
              <a:t>法人、一般社団法人の二案について検討したが、「継続審議」</a:t>
            </a:r>
            <a:endParaRPr lang="en-US" altLang="ja-JP" sz="2200" b="1" dirty="0"/>
          </a:p>
          <a:p>
            <a:pPr marL="0" indent="0">
              <a:buNone/>
            </a:pPr>
            <a:r>
              <a:rPr lang="ja-JP" altLang="en-US" sz="2200" b="1" dirty="0"/>
              <a:t>今後の社会の動向、東日本区の状況の変化による再検討が必要となった時に再度審議</a:t>
            </a:r>
          </a:p>
          <a:p>
            <a:pPr marL="0" indent="0">
              <a:buNone/>
            </a:pPr>
            <a:r>
              <a:rPr lang="en-US" altLang="ja-JP" sz="2200" b="1" dirty="0"/>
              <a:t>(3)</a:t>
            </a:r>
            <a:r>
              <a:rPr lang="ja-JP" altLang="en-US" sz="2200" b="1" dirty="0"/>
              <a:t> </a:t>
            </a:r>
            <a:r>
              <a:rPr lang="en-US" altLang="ja-JP" sz="2200" b="1" dirty="0"/>
              <a:t>2017-2018</a:t>
            </a:r>
            <a:r>
              <a:rPr lang="ja-JP" altLang="en-US" sz="2200" b="1" dirty="0"/>
              <a:t>年度「法人化再検討」について諮問</a:t>
            </a:r>
            <a:endParaRPr lang="en-US" altLang="ja-JP" sz="2200" b="1" dirty="0"/>
          </a:p>
          <a:p>
            <a:pPr marL="0" indent="0">
              <a:buNone/>
            </a:pPr>
            <a:r>
              <a:rPr lang="en-US" altLang="ja-JP" sz="2200" b="1" dirty="0"/>
              <a:t>(4)</a:t>
            </a:r>
            <a:r>
              <a:rPr lang="ja-JP" altLang="en-US" sz="2200" b="1" dirty="0"/>
              <a:t> </a:t>
            </a:r>
            <a:r>
              <a:rPr lang="en-US" altLang="ja-JP" sz="2200" b="1" dirty="0"/>
              <a:t>2018-2019</a:t>
            </a:r>
            <a:r>
              <a:rPr lang="ja-JP" altLang="en-US" sz="2200" b="1" dirty="0"/>
              <a:t>年度　宮内理事方針「法人化検討の推進」を表明</a:t>
            </a:r>
          </a:p>
          <a:p>
            <a:pPr marL="0" indent="0">
              <a:buNone/>
            </a:pPr>
            <a:r>
              <a:rPr lang="en-US" altLang="ja-JP" sz="2200" b="1" dirty="0"/>
              <a:t>(5)</a:t>
            </a:r>
            <a:r>
              <a:rPr lang="ja-JP" altLang="en-US" sz="2200" b="1" dirty="0"/>
              <a:t> </a:t>
            </a:r>
            <a:r>
              <a:rPr lang="en-US" altLang="ja-JP" sz="2200" b="1" dirty="0"/>
              <a:t>2019</a:t>
            </a:r>
            <a:r>
              <a:rPr lang="ja-JP" altLang="en-US" sz="2200" b="1" dirty="0"/>
              <a:t>年</a:t>
            </a:r>
            <a:r>
              <a:rPr lang="en-US" altLang="ja-JP" sz="2200" b="1" dirty="0"/>
              <a:t>1</a:t>
            </a:r>
            <a:r>
              <a:rPr lang="ja-JP" altLang="en-US" sz="2200" b="1" dirty="0"/>
              <a:t>月</a:t>
            </a:r>
            <a:r>
              <a:rPr lang="en-US" altLang="ja-JP" sz="2200" b="1" dirty="0"/>
              <a:t>30</a:t>
            </a:r>
            <a:r>
              <a:rPr lang="ja-JP" altLang="en-US" sz="2200" b="1" dirty="0"/>
              <a:t>日　宮内理事提案「法人化の再検討について小委員会設置」</a:t>
            </a:r>
          </a:p>
          <a:p>
            <a:pPr marL="0" indent="0">
              <a:buNone/>
            </a:pPr>
            <a:r>
              <a:rPr lang="en-US" altLang="ja-JP" sz="2200" b="1" dirty="0"/>
              <a:t>(6)</a:t>
            </a:r>
            <a:r>
              <a:rPr lang="ja-JP" altLang="en-US" sz="2200" b="1" dirty="0"/>
              <a:t> </a:t>
            </a:r>
            <a:r>
              <a:rPr lang="en-US" altLang="ja-JP" sz="2200" b="1" dirty="0"/>
              <a:t>2019</a:t>
            </a:r>
            <a:r>
              <a:rPr lang="ja-JP" altLang="en-US" sz="2200" b="1" dirty="0"/>
              <a:t>年</a:t>
            </a:r>
            <a:r>
              <a:rPr lang="en-US" altLang="ja-JP" sz="2200" b="1" dirty="0"/>
              <a:t>3</a:t>
            </a:r>
            <a:r>
              <a:rPr lang="ja-JP" altLang="en-US" sz="2200" b="1" dirty="0"/>
              <a:t>月</a:t>
            </a:r>
            <a:r>
              <a:rPr lang="en-US" altLang="ja-JP" sz="2200" b="1" dirty="0"/>
              <a:t>30</a:t>
            </a:r>
            <a:r>
              <a:rPr lang="ja-JP" altLang="en-US" sz="2200" b="1" dirty="0"/>
              <a:t>日　法人化問題再検討小委員会発足</a:t>
            </a:r>
            <a:endParaRPr lang="en-US" altLang="ja-JP" sz="2200" b="1" dirty="0"/>
          </a:p>
          <a:p>
            <a:pPr marL="0" indent="0">
              <a:buNone/>
            </a:pPr>
            <a:r>
              <a:rPr lang="ja-JP" altLang="en-US" sz="2200" b="1" dirty="0">
                <a:solidFill>
                  <a:srgbClr val="FF0000"/>
                </a:solidFill>
              </a:rPr>
              <a:t>「板村理事年度末（</a:t>
            </a:r>
            <a:r>
              <a:rPr lang="en-US" altLang="ja-JP" sz="2200" b="1" dirty="0">
                <a:solidFill>
                  <a:srgbClr val="FF0000"/>
                </a:solidFill>
              </a:rPr>
              <a:t>2021 </a:t>
            </a:r>
            <a:r>
              <a:rPr lang="ja-JP" altLang="en-US" sz="2200" b="1" dirty="0">
                <a:solidFill>
                  <a:srgbClr val="FF0000"/>
                </a:solidFill>
              </a:rPr>
              <a:t>年</a:t>
            </a:r>
            <a:r>
              <a:rPr lang="en-US" altLang="ja-JP" sz="2200" b="1" dirty="0">
                <a:solidFill>
                  <a:srgbClr val="FF0000"/>
                </a:solidFill>
              </a:rPr>
              <a:t>6 </a:t>
            </a:r>
            <a:r>
              <a:rPr lang="ja-JP" altLang="en-US" sz="2200" b="1" dirty="0">
                <a:solidFill>
                  <a:srgbClr val="FF0000"/>
                </a:solidFill>
              </a:rPr>
              <a:t>月末）の代議員会での最終決定を目指す」</a:t>
            </a:r>
            <a:endParaRPr lang="en-US" altLang="ja-JP" sz="2200" b="1" dirty="0">
              <a:solidFill>
                <a:srgbClr val="FF0000"/>
              </a:solidFill>
            </a:endParaRPr>
          </a:p>
          <a:p>
            <a:pPr marL="0" indent="0">
              <a:buNone/>
            </a:pPr>
            <a:endParaRPr kumimoji="1" lang="ja-JP" altLang="en-US" dirty="0"/>
          </a:p>
        </p:txBody>
      </p:sp>
    </p:spTree>
    <p:extLst>
      <p:ext uri="{BB962C8B-B14F-4D97-AF65-F5344CB8AC3E}">
        <p14:creationId xmlns:p14="http://schemas.microsoft.com/office/powerpoint/2010/main" val="50994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B07A70-FAC2-4936-AE4A-0A37229BF7DE}"/>
              </a:ext>
            </a:extLst>
          </p:cNvPr>
          <p:cNvSpPr>
            <a:spLocks noGrp="1"/>
          </p:cNvSpPr>
          <p:nvPr>
            <p:ph type="title"/>
          </p:nvPr>
        </p:nvSpPr>
        <p:spPr/>
        <p:txBody>
          <a:bodyPr/>
          <a:lstStyle/>
          <a:p>
            <a:r>
              <a:rPr lang="ja-JP" altLang="en-US" sz="4400" b="1" dirty="0">
                <a:solidFill>
                  <a:srgbClr val="0070C0"/>
                </a:solidFill>
                <a:latin typeface="+mn-ea"/>
              </a:rPr>
              <a:t>法人化計画スケジュール</a:t>
            </a:r>
            <a:endParaRPr kumimoji="1" lang="ja-JP" altLang="en-US" dirty="0"/>
          </a:p>
        </p:txBody>
      </p:sp>
      <p:sp>
        <p:nvSpPr>
          <p:cNvPr id="3" name="コンテンツ プレースホルダー 2">
            <a:extLst>
              <a:ext uri="{FF2B5EF4-FFF2-40B4-BE49-F238E27FC236}">
                <a16:creationId xmlns:a16="http://schemas.microsoft.com/office/drawing/2014/main" id="{57D55BA9-8183-41A3-90D4-0C8631BD044A}"/>
              </a:ext>
            </a:extLst>
          </p:cNvPr>
          <p:cNvSpPr>
            <a:spLocks noGrp="1"/>
          </p:cNvSpPr>
          <p:nvPr>
            <p:ph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n-ea"/>
              </a:rPr>
              <a:t>　⑴各部長より各部所属のクラブに説明し、</a:t>
            </a:r>
            <a:endParaRPr kumimoji="1" lang="en-US" altLang="ja-JP" sz="2800" b="1" i="0" u="none" strike="noStrike" kern="1200" cap="none" spc="0" normalizeH="0" baseline="0" noProof="0" dirty="0">
              <a:ln>
                <a:noFill/>
              </a:ln>
              <a:solidFill>
                <a:prstClr val="black"/>
              </a:solidFill>
              <a:effectLst/>
              <a:uLnTx/>
              <a:uFillTx/>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n-ea"/>
              </a:rPr>
              <a:t>　　クラブの了解を取り付ける。（</a:t>
            </a:r>
            <a:r>
              <a:rPr kumimoji="1" lang="en-US" altLang="ja-JP" sz="2800" b="1" i="0" u="none" strike="noStrike" kern="1200" cap="none" spc="0" normalizeH="0" baseline="0" noProof="0" dirty="0">
                <a:ln>
                  <a:noFill/>
                </a:ln>
                <a:solidFill>
                  <a:prstClr val="black"/>
                </a:solidFill>
                <a:effectLst/>
                <a:uLnTx/>
                <a:uFillTx/>
                <a:latin typeface="+mn-ea"/>
              </a:rPr>
              <a:t>4</a:t>
            </a:r>
            <a:r>
              <a:rPr kumimoji="1" lang="ja-JP" altLang="en-US" sz="2800" b="1" i="0" u="none" strike="noStrike" kern="1200" cap="none" spc="0" normalizeH="0" baseline="0" noProof="0" dirty="0">
                <a:ln>
                  <a:noFill/>
                </a:ln>
                <a:solidFill>
                  <a:prstClr val="black"/>
                </a:solidFill>
                <a:effectLst/>
                <a:uLnTx/>
                <a:uFillTx/>
                <a:latin typeface="+mn-ea"/>
              </a:rPr>
              <a:t>月</a:t>
            </a:r>
            <a:r>
              <a:rPr kumimoji="1" lang="en-US" altLang="ja-JP" sz="2800" b="1" i="0" u="none" strike="noStrike" kern="1200" cap="none" spc="0" normalizeH="0" baseline="0" noProof="0" dirty="0">
                <a:ln>
                  <a:noFill/>
                </a:ln>
                <a:solidFill>
                  <a:prstClr val="black"/>
                </a:solidFill>
                <a:effectLst/>
                <a:uLnTx/>
                <a:uFillTx/>
                <a:latin typeface="+mn-ea"/>
              </a:rPr>
              <a:t>9</a:t>
            </a:r>
            <a:r>
              <a:rPr kumimoji="1" lang="ja-JP" altLang="en-US" sz="2800" b="1" i="0" u="none" strike="noStrike" kern="1200" cap="none" spc="0" normalizeH="0" baseline="0" noProof="0" dirty="0">
                <a:ln>
                  <a:noFill/>
                </a:ln>
                <a:solidFill>
                  <a:prstClr val="black"/>
                </a:solidFill>
                <a:effectLst/>
                <a:uLnTx/>
                <a:uFillTx/>
                <a:latin typeface="+mn-ea"/>
              </a:rPr>
              <a:t>日までに）</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n-ea"/>
              </a:rPr>
              <a:t>　⑵第</a:t>
            </a:r>
            <a:r>
              <a:rPr kumimoji="1" lang="en-US" altLang="ja-JP" sz="2800" b="1" i="0" u="none" strike="noStrike" kern="1200" cap="none" spc="0" normalizeH="0" baseline="0" noProof="0" dirty="0">
                <a:ln>
                  <a:noFill/>
                </a:ln>
                <a:solidFill>
                  <a:prstClr val="black"/>
                </a:solidFill>
                <a:effectLst/>
                <a:uLnTx/>
                <a:uFillTx/>
                <a:latin typeface="+mn-ea"/>
              </a:rPr>
              <a:t>3</a:t>
            </a:r>
            <a:r>
              <a:rPr kumimoji="1" lang="ja-JP" altLang="en-US" sz="2800" b="1" i="0" u="none" strike="noStrike" kern="1200" cap="none" spc="0" normalizeH="0" baseline="0" noProof="0" dirty="0">
                <a:ln>
                  <a:noFill/>
                </a:ln>
                <a:solidFill>
                  <a:prstClr val="black"/>
                </a:solidFill>
                <a:effectLst/>
                <a:uLnTx/>
                <a:uFillTx/>
                <a:latin typeface="+mn-ea"/>
              </a:rPr>
              <a:t>回区役員会（</a:t>
            </a:r>
            <a:r>
              <a:rPr kumimoji="1" lang="en-US" altLang="ja-JP" sz="2800" b="1" i="0" u="none" strike="noStrike" kern="1200" cap="none" spc="0" normalizeH="0" baseline="0" noProof="0" dirty="0">
                <a:ln>
                  <a:noFill/>
                </a:ln>
                <a:solidFill>
                  <a:prstClr val="black"/>
                </a:solidFill>
                <a:effectLst/>
                <a:uLnTx/>
                <a:uFillTx/>
                <a:latin typeface="+mn-ea"/>
              </a:rPr>
              <a:t>4</a:t>
            </a:r>
            <a:r>
              <a:rPr kumimoji="1" lang="ja-JP" altLang="en-US" sz="2800" b="1" i="0" u="none" strike="noStrike" kern="1200" cap="none" spc="0" normalizeH="0" baseline="0" noProof="0" dirty="0">
                <a:ln>
                  <a:noFill/>
                </a:ln>
                <a:solidFill>
                  <a:prstClr val="black"/>
                </a:solidFill>
                <a:effectLst/>
                <a:uLnTx/>
                <a:uFillTx/>
                <a:latin typeface="+mn-ea"/>
              </a:rPr>
              <a:t>月</a:t>
            </a:r>
            <a:r>
              <a:rPr kumimoji="1" lang="en-US" altLang="ja-JP" sz="2800" b="1" i="0" u="none" strike="noStrike" kern="1200" cap="none" spc="0" normalizeH="0" baseline="0" noProof="0" dirty="0">
                <a:ln>
                  <a:noFill/>
                </a:ln>
                <a:solidFill>
                  <a:prstClr val="black"/>
                </a:solidFill>
                <a:effectLst/>
                <a:uLnTx/>
                <a:uFillTx/>
                <a:latin typeface="+mn-ea"/>
              </a:rPr>
              <a:t>10</a:t>
            </a:r>
            <a:r>
              <a:rPr kumimoji="1" lang="ja-JP" altLang="en-US" sz="2800" b="1" i="0" u="none" strike="noStrike" kern="1200" cap="none" spc="0" normalizeH="0" baseline="0" noProof="0" dirty="0">
                <a:ln>
                  <a:noFill/>
                </a:ln>
                <a:solidFill>
                  <a:prstClr val="black"/>
                </a:solidFill>
                <a:effectLst/>
                <a:uLnTx/>
                <a:uFillTx/>
                <a:latin typeface="+mn-ea"/>
              </a:rPr>
              <a:t>日）「一般社団法人化案」承認。</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n-ea"/>
              </a:rPr>
              <a:t>　⑶</a:t>
            </a:r>
            <a:r>
              <a:rPr kumimoji="1" lang="en-US" altLang="ja-JP" sz="2800" b="1" i="0" u="none" strike="noStrike" kern="1200" cap="none" spc="0" normalizeH="0" baseline="0" noProof="0" dirty="0">
                <a:ln>
                  <a:noFill/>
                </a:ln>
                <a:solidFill>
                  <a:prstClr val="black"/>
                </a:solidFill>
                <a:effectLst/>
                <a:uLnTx/>
                <a:uFillTx/>
                <a:latin typeface="+mn-ea"/>
              </a:rPr>
              <a:t>YMCA</a:t>
            </a:r>
            <a:r>
              <a:rPr kumimoji="1" lang="ja-JP" altLang="en-US" sz="2800" b="1" i="0" u="none" strike="noStrike" kern="1200" cap="none" spc="0" normalizeH="0" baseline="0" noProof="0" dirty="0">
                <a:ln>
                  <a:noFill/>
                </a:ln>
                <a:solidFill>
                  <a:prstClr val="black"/>
                </a:solidFill>
                <a:effectLst/>
                <a:uLnTx/>
                <a:uFillTx/>
                <a:latin typeface="+mn-ea"/>
              </a:rPr>
              <a:t>への説明を行う。</a:t>
            </a:r>
            <a:r>
              <a:rPr kumimoji="1" lang="en-US" altLang="ja-JP" sz="2800" b="1" i="0" u="none" strike="noStrike" kern="1200" cap="none" spc="0" normalizeH="0" baseline="0" noProof="0" dirty="0">
                <a:ln>
                  <a:noFill/>
                </a:ln>
                <a:solidFill>
                  <a:prstClr val="black"/>
                </a:solidFill>
                <a:effectLst/>
                <a:uLnTx/>
                <a:uFillTx/>
                <a:latin typeface="+mn-ea"/>
              </a:rPr>
              <a:t>(4</a:t>
            </a:r>
            <a:r>
              <a:rPr kumimoji="1" lang="ja-JP" altLang="en-US" sz="2800" b="1" i="0" u="none" strike="noStrike" kern="1200" cap="none" spc="0" normalizeH="0" baseline="0" noProof="0" dirty="0">
                <a:ln>
                  <a:noFill/>
                </a:ln>
                <a:solidFill>
                  <a:prstClr val="black"/>
                </a:solidFill>
                <a:effectLst/>
                <a:uLnTx/>
                <a:uFillTx/>
                <a:latin typeface="+mn-ea"/>
              </a:rPr>
              <a:t>月下旬</a:t>
            </a:r>
            <a:r>
              <a:rPr kumimoji="1" lang="en-US" altLang="ja-JP" sz="2800" b="1" i="0" u="none" strike="noStrike" kern="1200" cap="none" spc="0" normalizeH="0" baseline="0" noProof="0" dirty="0">
                <a:ln>
                  <a:noFill/>
                </a:ln>
                <a:solidFill>
                  <a:prstClr val="black"/>
                </a:solidFill>
                <a:effectLst/>
                <a:uLnTx/>
                <a:uFillTx/>
                <a:latin typeface="+mn-ea"/>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n-ea"/>
              </a:rPr>
              <a:t>　⑷西日本区への説明を行う。</a:t>
            </a:r>
            <a:r>
              <a:rPr kumimoji="1" lang="en-US" altLang="ja-JP" sz="2800" b="1" i="0" u="none" strike="noStrike" kern="1200" cap="none" spc="0" normalizeH="0" baseline="0" noProof="0" dirty="0">
                <a:ln>
                  <a:noFill/>
                </a:ln>
                <a:solidFill>
                  <a:prstClr val="black"/>
                </a:solidFill>
                <a:effectLst/>
                <a:uLnTx/>
                <a:uFillTx/>
                <a:latin typeface="+mn-ea"/>
              </a:rPr>
              <a:t>(4</a:t>
            </a:r>
            <a:r>
              <a:rPr kumimoji="1" lang="ja-JP" altLang="en-US" sz="2800" b="1" i="0" u="none" strike="noStrike" kern="1200" cap="none" spc="0" normalizeH="0" baseline="0" noProof="0" dirty="0">
                <a:ln>
                  <a:noFill/>
                </a:ln>
                <a:solidFill>
                  <a:prstClr val="black"/>
                </a:solidFill>
                <a:effectLst/>
                <a:uLnTx/>
                <a:uFillTx/>
                <a:latin typeface="+mn-ea"/>
              </a:rPr>
              <a:t>月下旬）</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n-ea"/>
              </a:rPr>
              <a:t>　⑸年次代議員会へ議案提出手続き。</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n-ea"/>
              </a:rPr>
              <a:t>　⑹年次代議員会</a:t>
            </a:r>
            <a:r>
              <a:rPr kumimoji="1" lang="en-US" altLang="ja-JP" sz="2800" b="1" i="0" u="none" strike="noStrike" kern="1200" cap="none" spc="0" normalizeH="0" baseline="0" noProof="0" dirty="0">
                <a:ln>
                  <a:noFill/>
                </a:ln>
                <a:solidFill>
                  <a:prstClr val="black"/>
                </a:solidFill>
                <a:effectLst/>
                <a:uLnTx/>
                <a:uFillTx/>
                <a:latin typeface="+mn-ea"/>
              </a:rPr>
              <a:t>(6</a:t>
            </a:r>
            <a:r>
              <a:rPr kumimoji="1" lang="ja-JP" altLang="en-US" sz="2800" b="1" i="0" u="none" strike="noStrike" kern="1200" cap="none" spc="0" normalizeH="0" baseline="0" noProof="0" dirty="0">
                <a:ln>
                  <a:noFill/>
                </a:ln>
                <a:solidFill>
                  <a:prstClr val="black"/>
                </a:solidFill>
                <a:effectLst/>
                <a:uLnTx/>
                <a:uFillTx/>
                <a:latin typeface="+mn-ea"/>
              </a:rPr>
              <a:t>月</a:t>
            </a:r>
            <a:r>
              <a:rPr kumimoji="1" lang="en-US" altLang="ja-JP" sz="2800" b="1" i="0" u="none" strike="noStrike" kern="1200" cap="none" spc="0" normalizeH="0" baseline="0" noProof="0" dirty="0">
                <a:ln>
                  <a:noFill/>
                </a:ln>
                <a:solidFill>
                  <a:prstClr val="black"/>
                </a:solidFill>
                <a:effectLst/>
                <a:uLnTx/>
                <a:uFillTx/>
                <a:latin typeface="+mn-ea"/>
              </a:rPr>
              <a:t>12</a:t>
            </a:r>
            <a:r>
              <a:rPr kumimoji="1" lang="ja-JP" altLang="en-US" sz="2800" b="1" i="0" u="none" strike="noStrike" kern="1200" cap="none" spc="0" normalizeH="0" baseline="0" noProof="0" dirty="0">
                <a:ln>
                  <a:noFill/>
                </a:ln>
                <a:solidFill>
                  <a:prstClr val="black"/>
                </a:solidFill>
                <a:effectLst/>
                <a:uLnTx/>
                <a:uFillTx/>
                <a:latin typeface="+mn-ea"/>
              </a:rPr>
              <a:t>日</a:t>
            </a:r>
            <a:r>
              <a:rPr kumimoji="1" lang="en-US" altLang="ja-JP" sz="2800" b="1" i="0" u="none" strike="noStrike" kern="1200" cap="none" spc="0" normalizeH="0" baseline="0" noProof="0" dirty="0">
                <a:ln>
                  <a:noFill/>
                </a:ln>
                <a:solidFill>
                  <a:prstClr val="black"/>
                </a:solidFill>
                <a:effectLst/>
                <a:uLnTx/>
                <a:uFillTx/>
                <a:latin typeface="+mn-ea"/>
              </a:rPr>
              <a:t>)</a:t>
            </a:r>
            <a:r>
              <a:rPr kumimoji="1" lang="ja-JP" altLang="en-US" sz="2800" b="1" i="0" u="none" strike="noStrike" kern="1200" cap="none" spc="0" normalizeH="0" baseline="0" noProof="0" dirty="0">
                <a:ln>
                  <a:noFill/>
                </a:ln>
                <a:solidFill>
                  <a:prstClr val="black"/>
                </a:solidFill>
                <a:effectLst/>
                <a:uLnTx/>
                <a:uFillTx/>
                <a:latin typeface="+mn-ea"/>
              </a:rPr>
              <a:t>「一般社団法人化案」可決。</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n-ea"/>
              </a:rPr>
              <a:t>　⑺公証役場に定款認証の申請。</a:t>
            </a:r>
            <a:r>
              <a:rPr kumimoji="1" lang="en-US" altLang="ja-JP" sz="2800" b="1" i="0" u="none" strike="noStrike" kern="1200" cap="none" spc="0" normalizeH="0" baseline="0" noProof="0" dirty="0">
                <a:ln>
                  <a:noFill/>
                </a:ln>
                <a:solidFill>
                  <a:prstClr val="black"/>
                </a:solidFill>
                <a:effectLst/>
                <a:uLnTx/>
                <a:uFillTx/>
                <a:latin typeface="+mn-ea"/>
              </a:rPr>
              <a:t>(6</a:t>
            </a:r>
            <a:r>
              <a:rPr kumimoji="1" lang="ja-JP" altLang="en-US" sz="2800" b="1" i="0" u="none" strike="noStrike" kern="1200" cap="none" spc="0" normalizeH="0" baseline="0" noProof="0" dirty="0">
                <a:ln>
                  <a:noFill/>
                </a:ln>
                <a:solidFill>
                  <a:prstClr val="black"/>
                </a:solidFill>
                <a:effectLst/>
                <a:uLnTx/>
                <a:uFillTx/>
                <a:latin typeface="+mn-ea"/>
              </a:rPr>
              <a:t>月中旬）</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n-ea"/>
              </a:rPr>
              <a:t>　⑻法務局に登記。</a:t>
            </a:r>
            <a:r>
              <a:rPr kumimoji="1" lang="en-US" altLang="ja-JP" sz="2800" b="1" i="0" u="none" strike="noStrike" kern="1200" cap="none" spc="0" normalizeH="0" baseline="0" noProof="0" dirty="0">
                <a:ln>
                  <a:noFill/>
                </a:ln>
                <a:solidFill>
                  <a:prstClr val="black"/>
                </a:solidFill>
                <a:effectLst/>
                <a:uLnTx/>
                <a:uFillTx/>
                <a:latin typeface="+mn-ea"/>
              </a:rPr>
              <a:t>(6</a:t>
            </a:r>
            <a:r>
              <a:rPr kumimoji="1" lang="ja-JP" altLang="en-US" sz="2800" b="1" i="0" u="none" strike="noStrike" kern="1200" cap="none" spc="0" normalizeH="0" baseline="0" noProof="0" dirty="0">
                <a:ln>
                  <a:noFill/>
                </a:ln>
                <a:solidFill>
                  <a:prstClr val="black"/>
                </a:solidFill>
                <a:effectLst/>
                <a:uLnTx/>
                <a:uFillTx/>
                <a:latin typeface="+mn-ea"/>
              </a:rPr>
              <a:t>月下旬）</a:t>
            </a:r>
          </a:p>
        </p:txBody>
      </p:sp>
    </p:spTree>
    <p:extLst>
      <p:ext uri="{BB962C8B-B14F-4D97-AF65-F5344CB8AC3E}">
        <p14:creationId xmlns:p14="http://schemas.microsoft.com/office/powerpoint/2010/main" val="3920752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F2BFB5-54DA-4A9B-8A5F-BFE991242897}"/>
              </a:ext>
            </a:extLst>
          </p:cNvPr>
          <p:cNvSpPr>
            <a:spLocks noGrp="1"/>
          </p:cNvSpPr>
          <p:nvPr>
            <p:ph type="title"/>
          </p:nvPr>
        </p:nvSpPr>
        <p:spPr/>
        <p:txBody>
          <a:bodyPr/>
          <a:lstStyle/>
          <a:p>
            <a:r>
              <a:rPr lang="ja-JP" altLang="en-US" sz="4400" b="1" dirty="0">
                <a:solidFill>
                  <a:srgbClr val="0070C0"/>
                </a:solidFill>
                <a:latin typeface="+mn-ea"/>
              </a:rPr>
              <a:t>設立に要する費用</a:t>
            </a:r>
            <a:endParaRPr kumimoji="1" lang="ja-JP" altLang="en-US" dirty="0"/>
          </a:p>
        </p:txBody>
      </p:sp>
      <p:sp>
        <p:nvSpPr>
          <p:cNvPr id="3" name="コンテンツ プレースホルダー 2">
            <a:extLst>
              <a:ext uri="{FF2B5EF4-FFF2-40B4-BE49-F238E27FC236}">
                <a16:creationId xmlns:a16="http://schemas.microsoft.com/office/drawing/2014/main" id="{2D249D52-FF77-4773-B547-7F0A3EE16B81}"/>
              </a:ext>
            </a:extLst>
          </p:cNvPr>
          <p:cNvSpPr>
            <a:spLocks noGrp="1"/>
          </p:cNvSpPr>
          <p:nvPr>
            <p:ph idx="1"/>
          </p:nvPr>
        </p:nvSpPr>
        <p:spPr/>
        <p:txBody>
          <a:bodyPr>
            <a:normAutofit fontScale="70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800" b="1" i="0" u="none" strike="noStrike" kern="1200" cap="none" spc="0" normalizeH="0" baseline="0" noProof="0" dirty="0">
                <a:ln>
                  <a:noFill/>
                </a:ln>
                <a:solidFill>
                  <a:prstClr val="black"/>
                </a:solidFill>
                <a:effectLst/>
                <a:uLnTx/>
                <a:uFillTx/>
                <a:latin typeface="+mn-ea"/>
              </a:rPr>
              <a:t>(1)</a:t>
            </a:r>
            <a:r>
              <a:rPr kumimoji="1" lang="ja-JP" altLang="en-US" sz="2800" b="1" i="0" u="none" strike="noStrike" kern="1200" cap="none" spc="0" normalizeH="0" baseline="0" noProof="0" dirty="0">
                <a:ln>
                  <a:noFill/>
                </a:ln>
                <a:solidFill>
                  <a:prstClr val="black"/>
                </a:solidFill>
                <a:effectLst/>
                <a:uLnTx/>
                <a:uFillTx/>
                <a:latin typeface="+mn-ea"/>
              </a:rPr>
              <a:t>定款作成・公証人認証等のための費用</a:t>
            </a:r>
            <a:endParaRPr kumimoji="1" lang="en-US" altLang="ja-JP" sz="2800" b="1" i="0" u="none" strike="noStrike" kern="1200" cap="none" spc="0" normalizeH="0" baseline="0" noProof="0" dirty="0">
              <a:ln>
                <a:noFill/>
              </a:ln>
              <a:solidFill>
                <a:prstClr val="black"/>
              </a:solidFill>
              <a:effectLst/>
              <a:uLnTx/>
              <a:uFillTx/>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mn-ea"/>
              </a:rPr>
              <a:t>（内訳） </a:t>
            </a:r>
            <a:r>
              <a:rPr kumimoji="1" lang="en-US" altLang="ja-JP" sz="2800" b="0" i="0" u="none" strike="noStrike" kern="1200" cap="none" spc="0" normalizeH="0" baseline="0" noProof="0" dirty="0">
                <a:ln>
                  <a:noFill/>
                </a:ln>
                <a:solidFill>
                  <a:prstClr val="black"/>
                </a:solidFill>
                <a:effectLst/>
                <a:uLnTx/>
                <a:uFillTx/>
                <a:latin typeface="+mn-ea"/>
              </a:rPr>
              <a:t>	</a:t>
            </a:r>
            <a:r>
              <a:rPr kumimoji="1" lang="ja-JP" altLang="en-US" sz="2800" b="0" i="0" u="none" strike="noStrike" kern="1200" cap="none" spc="0" normalizeH="0" baseline="0" noProof="0" dirty="0">
                <a:ln>
                  <a:noFill/>
                </a:ln>
                <a:solidFill>
                  <a:prstClr val="black"/>
                </a:solidFill>
                <a:effectLst/>
                <a:uLnTx/>
                <a:uFillTx/>
                <a:latin typeface="+mn-ea"/>
              </a:rPr>
              <a:t>公証人手数料</a:t>
            </a:r>
            <a:r>
              <a:rPr kumimoji="1" lang="en-US" altLang="ja-JP" sz="2800" b="0" i="0" u="none" strike="noStrike" kern="1200" cap="none" spc="0" normalizeH="0" baseline="0" noProof="0" dirty="0">
                <a:ln>
                  <a:noFill/>
                </a:ln>
                <a:solidFill>
                  <a:prstClr val="black"/>
                </a:solidFill>
                <a:effectLst/>
                <a:uLnTx/>
                <a:uFillTx/>
                <a:latin typeface="+mn-ea"/>
              </a:rPr>
              <a:t>		50,000</a:t>
            </a:r>
            <a:r>
              <a:rPr kumimoji="1" lang="ja-JP" altLang="en-US" sz="2800" b="0" i="0" u="none" strike="noStrike" kern="1200" cap="none" spc="0" normalizeH="0" baseline="0" noProof="0" dirty="0">
                <a:ln>
                  <a:noFill/>
                </a:ln>
                <a:solidFill>
                  <a:prstClr val="black"/>
                </a:solidFill>
                <a:effectLst/>
                <a:uLnTx/>
                <a:uFillTx/>
                <a:latin typeface="+mn-ea"/>
              </a:rPr>
              <a:t>円</a:t>
            </a:r>
            <a:endParaRPr kumimoji="1" lang="en-US" altLang="ja-JP" sz="2800" b="0" i="0" u="none" strike="noStrike" kern="1200" cap="none" spc="0" normalizeH="0" baseline="0" noProof="0" dirty="0">
              <a:ln>
                <a:noFill/>
              </a:ln>
              <a:solidFill>
                <a:prstClr val="black"/>
              </a:solidFill>
              <a:effectLst/>
              <a:uLnTx/>
              <a:uFillTx/>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mn-ea"/>
              </a:rPr>
              <a:t>             　</a:t>
            </a:r>
            <a:r>
              <a:rPr kumimoji="1" lang="en-US" altLang="ja-JP" sz="2800" b="0" i="0" u="none" strike="noStrike" kern="1200" cap="none" spc="0" normalizeH="0" baseline="0" noProof="0" dirty="0">
                <a:ln>
                  <a:noFill/>
                </a:ln>
                <a:solidFill>
                  <a:prstClr val="black"/>
                </a:solidFill>
                <a:effectLst/>
                <a:uLnTx/>
                <a:uFillTx/>
                <a:latin typeface="+mn-ea"/>
              </a:rPr>
              <a:t>	</a:t>
            </a:r>
            <a:r>
              <a:rPr kumimoji="1" lang="ja-JP" altLang="en-US" sz="2800" b="0" i="0" u="none" strike="noStrike" kern="1200" cap="none" spc="0" normalizeH="0" baseline="0" noProof="0" dirty="0">
                <a:ln>
                  <a:noFill/>
                </a:ln>
                <a:solidFill>
                  <a:prstClr val="black"/>
                </a:solidFill>
                <a:effectLst/>
                <a:uLnTx/>
                <a:uFillTx/>
                <a:latin typeface="+mn-ea"/>
              </a:rPr>
              <a:t>定款謄本代等</a:t>
            </a:r>
            <a:r>
              <a:rPr kumimoji="1" lang="en-US" altLang="ja-JP" sz="2800" b="0" i="0" u="none" strike="noStrike" kern="1200" cap="none" spc="0" normalizeH="0" baseline="0" noProof="0" dirty="0">
                <a:ln>
                  <a:noFill/>
                </a:ln>
                <a:solidFill>
                  <a:prstClr val="black"/>
                </a:solidFill>
                <a:effectLst/>
                <a:uLnTx/>
                <a:uFillTx/>
                <a:latin typeface="+mn-ea"/>
              </a:rPr>
              <a:t>		2,000</a:t>
            </a:r>
            <a:r>
              <a:rPr kumimoji="1" lang="ja-JP" altLang="en-US" sz="2800" b="0" i="0" u="none" strike="noStrike" kern="1200" cap="none" spc="0" normalizeH="0" baseline="0" noProof="0" dirty="0">
                <a:ln>
                  <a:noFill/>
                </a:ln>
                <a:solidFill>
                  <a:prstClr val="black"/>
                </a:solidFill>
                <a:effectLst/>
                <a:uLnTx/>
                <a:uFillTx/>
                <a:latin typeface="+mn-ea"/>
              </a:rPr>
              <a:t>円</a:t>
            </a:r>
            <a:endParaRPr kumimoji="1" lang="en-US" altLang="ja-JP" sz="2800" b="0" i="0" u="none" strike="noStrike" kern="1200" cap="none" spc="0" normalizeH="0" baseline="0" noProof="0" dirty="0">
              <a:ln>
                <a:noFill/>
              </a:ln>
              <a:solidFill>
                <a:prstClr val="black"/>
              </a:solidFill>
              <a:effectLst/>
              <a:uLnTx/>
              <a:uFillTx/>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mn-ea"/>
              </a:rPr>
              <a:t>             　</a:t>
            </a:r>
            <a:r>
              <a:rPr kumimoji="1" lang="en-US" altLang="ja-JP" sz="2800" b="0" i="0" u="none" strike="noStrike" kern="1200" cap="none" spc="0" normalizeH="0" baseline="0" noProof="0" dirty="0">
                <a:ln>
                  <a:noFill/>
                </a:ln>
                <a:solidFill>
                  <a:prstClr val="black"/>
                </a:solidFill>
                <a:effectLst/>
                <a:uLnTx/>
                <a:uFillTx/>
                <a:latin typeface="+mn-ea"/>
              </a:rPr>
              <a:t>	</a:t>
            </a:r>
            <a:r>
              <a:rPr kumimoji="1" lang="ja-JP" altLang="en-US" sz="2800" b="0" i="0" u="none" strike="noStrike" kern="1200" cap="none" spc="0" normalizeH="0" baseline="0" noProof="0" dirty="0">
                <a:ln>
                  <a:noFill/>
                </a:ln>
                <a:solidFill>
                  <a:prstClr val="black"/>
                </a:solidFill>
                <a:effectLst/>
                <a:uLnTx/>
                <a:uFillTx/>
                <a:latin typeface="+mn-ea"/>
              </a:rPr>
              <a:t>認証手続等代行報酬</a:t>
            </a:r>
            <a:r>
              <a:rPr kumimoji="1" lang="en-US" altLang="ja-JP" sz="2800" b="0" i="0" u="none" strike="noStrike" kern="1200" cap="none" spc="0" normalizeH="0" baseline="0" noProof="0" dirty="0">
                <a:ln>
                  <a:noFill/>
                </a:ln>
                <a:solidFill>
                  <a:prstClr val="black"/>
                </a:solidFill>
                <a:effectLst/>
                <a:uLnTx/>
                <a:uFillTx/>
                <a:latin typeface="+mn-ea"/>
              </a:rPr>
              <a:t>	5,000</a:t>
            </a:r>
            <a:r>
              <a:rPr kumimoji="1" lang="ja-JP" altLang="en-US" sz="2800" b="0" i="0" u="none" strike="noStrike" kern="1200" cap="none" spc="0" normalizeH="0" baseline="0" noProof="0" dirty="0">
                <a:ln>
                  <a:noFill/>
                </a:ln>
                <a:solidFill>
                  <a:prstClr val="black"/>
                </a:solidFill>
                <a:effectLst/>
                <a:uLnTx/>
                <a:uFillTx/>
                <a:latin typeface="+mn-ea"/>
              </a:rPr>
              <a:t>円 </a:t>
            </a:r>
            <a:r>
              <a:rPr kumimoji="1" lang="en-US" altLang="ja-JP" sz="2800" b="0" i="0" u="none" strike="noStrike" kern="1200" cap="none" spc="0" normalizeH="0" baseline="0" noProof="0" dirty="0">
                <a:ln>
                  <a:noFill/>
                </a:ln>
                <a:solidFill>
                  <a:prstClr val="black"/>
                </a:solidFill>
                <a:effectLst/>
                <a:uLnTx/>
                <a:uFillTx/>
                <a:latin typeface="+mn-ea"/>
              </a:rPr>
              <a:t>	</a:t>
            </a:r>
            <a:r>
              <a:rPr kumimoji="1" lang="ja-JP" altLang="en-US" sz="28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n-ea"/>
              </a:rPr>
              <a:t>計</a:t>
            </a:r>
            <a:r>
              <a:rPr kumimoji="1" lang="en-US" altLang="ja-JP" sz="28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n-ea"/>
              </a:rPr>
              <a:t>	57,000</a:t>
            </a:r>
            <a:r>
              <a:rPr kumimoji="1" lang="ja-JP" altLang="en-US" sz="28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n-ea"/>
              </a:rPr>
              <a:t>円</a:t>
            </a:r>
            <a:endParaRPr kumimoji="1" lang="en-US" altLang="ja-JP" sz="28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b="1" i="0" u="none" strike="noStrike" kern="1200" cap="none" spc="0" normalizeH="0" baseline="0" noProof="0" dirty="0">
              <a:ln>
                <a:noFill/>
              </a:ln>
              <a:solidFill>
                <a:prstClr val="black"/>
              </a:solidFill>
              <a:effectLst/>
              <a:uLnTx/>
              <a:uFillTx/>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800" b="1" i="0" u="none" strike="noStrike" kern="1200" cap="none" spc="0" normalizeH="0" baseline="0" noProof="0" dirty="0">
                <a:ln>
                  <a:noFill/>
                </a:ln>
                <a:solidFill>
                  <a:prstClr val="black"/>
                </a:solidFill>
                <a:effectLst/>
                <a:uLnTx/>
                <a:uFillTx/>
                <a:latin typeface="+mn-ea"/>
              </a:rPr>
              <a:t>(2)</a:t>
            </a:r>
            <a:r>
              <a:rPr kumimoji="1" lang="ja-JP" altLang="en-US" sz="2800" b="1" i="0" u="none" strike="noStrike" kern="1200" cap="none" spc="0" normalizeH="0" baseline="0" noProof="0" dirty="0">
                <a:ln>
                  <a:noFill/>
                </a:ln>
                <a:solidFill>
                  <a:prstClr val="black"/>
                </a:solidFill>
                <a:effectLst/>
                <a:uLnTx/>
                <a:uFillTx/>
                <a:latin typeface="+mn-ea"/>
              </a:rPr>
              <a:t>理事長印・銀行印作成等のための費用</a:t>
            </a:r>
            <a:endParaRPr kumimoji="1" lang="en-US" altLang="ja-JP" sz="2800" b="1" i="0" u="none" strike="noStrike" kern="1200" cap="none" spc="0" normalizeH="0" baseline="0" noProof="0" dirty="0">
              <a:ln>
                <a:noFill/>
              </a:ln>
              <a:solidFill>
                <a:prstClr val="black"/>
              </a:solidFill>
              <a:effectLst/>
              <a:uLnTx/>
              <a:uFillTx/>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mn-ea"/>
              </a:rPr>
              <a:t>  </a:t>
            </a:r>
            <a:r>
              <a:rPr kumimoji="1" lang="en-US" altLang="ja-JP" sz="2800" b="0" i="0" u="none" strike="noStrike" kern="1200" cap="none" spc="0" normalizeH="0" baseline="0" noProof="0" dirty="0">
                <a:ln>
                  <a:noFill/>
                </a:ln>
                <a:solidFill>
                  <a:prstClr val="black"/>
                </a:solidFill>
                <a:effectLst/>
                <a:uLnTx/>
                <a:uFillTx/>
                <a:latin typeface="+mn-ea"/>
              </a:rPr>
              <a:t>(</a:t>
            </a:r>
            <a:r>
              <a:rPr kumimoji="1" lang="ja-JP" altLang="en-US" sz="2800" b="0" i="0" u="none" strike="noStrike" kern="1200" cap="none" spc="0" normalizeH="0" baseline="0" noProof="0" dirty="0">
                <a:ln>
                  <a:noFill/>
                </a:ln>
                <a:solidFill>
                  <a:prstClr val="black"/>
                </a:solidFill>
                <a:effectLst/>
                <a:uLnTx/>
                <a:uFillTx/>
                <a:latin typeface="+mn-ea"/>
              </a:rPr>
              <a:t>内訳）    </a:t>
            </a:r>
            <a:r>
              <a:rPr kumimoji="1" lang="en-US" altLang="ja-JP" sz="2800" b="0" i="0" u="none" strike="noStrike" kern="1200" cap="none" spc="0" normalizeH="0" baseline="0" noProof="0" dirty="0">
                <a:ln>
                  <a:noFill/>
                </a:ln>
                <a:solidFill>
                  <a:prstClr val="black"/>
                </a:solidFill>
                <a:effectLst/>
                <a:uLnTx/>
                <a:uFillTx/>
                <a:latin typeface="+mn-ea"/>
              </a:rPr>
              <a:t>	</a:t>
            </a:r>
            <a:r>
              <a:rPr kumimoji="1" lang="ja-JP" altLang="en-US" sz="2800" b="0" i="0" u="none" strike="noStrike" kern="1200" cap="none" spc="0" normalizeH="0" baseline="0" noProof="0" dirty="0">
                <a:ln>
                  <a:noFill/>
                </a:ln>
                <a:solidFill>
                  <a:prstClr val="black"/>
                </a:solidFill>
                <a:effectLst/>
                <a:uLnTx/>
                <a:uFillTx/>
                <a:latin typeface="+mn-ea"/>
              </a:rPr>
              <a:t>理事長印</a:t>
            </a:r>
            <a:r>
              <a:rPr kumimoji="1" lang="en-US" altLang="ja-JP" sz="2800" b="0" i="0" u="none" strike="noStrike" kern="1200" cap="none" spc="0" normalizeH="0" baseline="0" noProof="0" dirty="0">
                <a:ln>
                  <a:noFill/>
                </a:ln>
                <a:solidFill>
                  <a:prstClr val="black"/>
                </a:solidFill>
                <a:effectLst/>
                <a:uLnTx/>
                <a:uFillTx/>
                <a:latin typeface="+mn-ea"/>
              </a:rPr>
              <a:t>		7,600</a:t>
            </a:r>
            <a:r>
              <a:rPr kumimoji="1" lang="ja-JP" altLang="en-US" sz="2800" b="0" i="0" u="none" strike="noStrike" kern="1200" cap="none" spc="0" normalizeH="0" baseline="0" noProof="0" dirty="0">
                <a:ln>
                  <a:noFill/>
                </a:ln>
                <a:solidFill>
                  <a:prstClr val="black"/>
                </a:solidFill>
                <a:effectLst/>
                <a:uLnTx/>
                <a:uFillTx/>
                <a:latin typeface="+mn-ea"/>
              </a:rPr>
              <a:t>円</a:t>
            </a:r>
            <a:endParaRPr kumimoji="1" lang="en-US" altLang="ja-JP" sz="2800" b="0" i="0" u="none" strike="noStrike" kern="1200" cap="none" spc="0" normalizeH="0" baseline="0" noProof="0" dirty="0">
              <a:ln>
                <a:noFill/>
              </a:ln>
              <a:solidFill>
                <a:prstClr val="black"/>
              </a:solidFill>
              <a:effectLst/>
              <a:uLnTx/>
              <a:uFillTx/>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mn-ea"/>
              </a:rPr>
              <a:t>             　</a:t>
            </a:r>
            <a:r>
              <a:rPr kumimoji="1" lang="en-US" altLang="ja-JP" sz="2800" b="0" i="0" u="none" strike="noStrike" kern="1200" cap="none" spc="0" normalizeH="0" baseline="0" noProof="0" dirty="0">
                <a:ln>
                  <a:noFill/>
                </a:ln>
                <a:solidFill>
                  <a:prstClr val="black"/>
                </a:solidFill>
                <a:effectLst/>
                <a:uLnTx/>
                <a:uFillTx/>
                <a:latin typeface="+mn-ea"/>
              </a:rPr>
              <a:t>	</a:t>
            </a:r>
            <a:r>
              <a:rPr kumimoji="1" lang="ja-JP" altLang="en-US" sz="2800" b="0" i="0" u="none" strike="noStrike" kern="1200" cap="none" spc="0" normalizeH="0" baseline="0" noProof="0" dirty="0">
                <a:ln>
                  <a:noFill/>
                </a:ln>
                <a:solidFill>
                  <a:prstClr val="black"/>
                </a:solidFill>
                <a:effectLst/>
                <a:uLnTx/>
                <a:uFillTx/>
                <a:latin typeface="+mn-ea"/>
              </a:rPr>
              <a:t>銀行印</a:t>
            </a:r>
            <a:r>
              <a:rPr kumimoji="1" lang="en-US" altLang="ja-JP" sz="2800" b="0" i="0" u="none" strike="noStrike" kern="1200" cap="none" spc="0" normalizeH="0" baseline="0" noProof="0" dirty="0">
                <a:ln>
                  <a:noFill/>
                </a:ln>
                <a:solidFill>
                  <a:prstClr val="black"/>
                </a:solidFill>
                <a:effectLst/>
                <a:uLnTx/>
                <a:uFillTx/>
                <a:latin typeface="+mn-ea"/>
              </a:rPr>
              <a:t>			7,100</a:t>
            </a:r>
            <a:r>
              <a:rPr kumimoji="1" lang="ja-JP" altLang="en-US" sz="2800" b="0" i="0" u="none" strike="noStrike" kern="1200" cap="none" spc="0" normalizeH="0" baseline="0" noProof="0" dirty="0">
                <a:ln>
                  <a:noFill/>
                </a:ln>
                <a:solidFill>
                  <a:prstClr val="black"/>
                </a:solidFill>
                <a:effectLst/>
                <a:uLnTx/>
                <a:uFillTx/>
                <a:latin typeface="+mn-ea"/>
              </a:rPr>
              <a:t>円</a:t>
            </a:r>
            <a:r>
              <a:rPr kumimoji="1" lang="en-US" altLang="ja-JP" sz="2800" b="0" i="0" u="none" strike="noStrike" kern="1200" cap="none" spc="0" normalizeH="0" baseline="0" noProof="0" dirty="0">
                <a:ln>
                  <a:noFill/>
                </a:ln>
                <a:solidFill>
                  <a:prstClr val="black"/>
                </a:solidFill>
                <a:effectLst/>
                <a:uLnTx/>
                <a:uFillTx/>
                <a:latin typeface="+mn-ea"/>
              </a:rPr>
              <a:t>		</a:t>
            </a:r>
            <a:r>
              <a:rPr kumimoji="1" lang="ja-JP" altLang="en-US" sz="28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n-ea"/>
              </a:rPr>
              <a:t>計</a:t>
            </a:r>
            <a:r>
              <a:rPr kumimoji="1" lang="en-US" altLang="ja-JP" sz="28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n-ea"/>
              </a:rPr>
              <a:t>	14,700</a:t>
            </a:r>
            <a:r>
              <a:rPr kumimoji="1" lang="ja-JP" altLang="en-US" sz="28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n-ea"/>
              </a:rPr>
              <a:t>円</a:t>
            </a:r>
            <a:endParaRPr kumimoji="1" lang="en-US" altLang="ja-JP" sz="28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b="1" i="0" u="none" strike="noStrike" kern="1200" cap="none" spc="0" normalizeH="0" baseline="0" noProof="0" dirty="0">
              <a:ln>
                <a:noFill/>
              </a:ln>
              <a:solidFill>
                <a:prstClr val="black"/>
              </a:solidFill>
              <a:effectLst/>
              <a:uLnTx/>
              <a:uFillTx/>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800" b="1" i="0" u="none" strike="noStrike" kern="1200" cap="none" spc="0" normalizeH="0" baseline="0" noProof="0" dirty="0">
                <a:ln>
                  <a:noFill/>
                </a:ln>
                <a:solidFill>
                  <a:prstClr val="black"/>
                </a:solidFill>
                <a:effectLst/>
                <a:uLnTx/>
                <a:uFillTx/>
                <a:latin typeface="+mn-ea"/>
              </a:rPr>
              <a:t>(3)</a:t>
            </a:r>
            <a:r>
              <a:rPr kumimoji="1" lang="ja-JP" altLang="en-US" sz="2800" b="1" i="0" u="none" strike="noStrike" kern="1200" cap="none" spc="0" normalizeH="0" baseline="0" noProof="0" dirty="0">
                <a:ln>
                  <a:noFill/>
                </a:ln>
                <a:solidFill>
                  <a:prstClr val="black"/>
                </a:solidFill>
                <a:effectLst/>
                <a:uLnTx/>
                <a:uFillTx/>
                <a:latin typeface="+mn-ea"/>
              </a:rPr>
              <a:t>法人設立登記等のための費用</a:t>
            </a:r>
            <a:endParaRPr kumimoji="1" lang="en-US" altLang="ja-JP" sz="2800" b="1" i="0" u="none" strike="noStrike" kern="1200" cap="none" spc="0" normalizeH="0" baseline="0" noProof="0" dirty="0">
              <a:ln>
                <a:noFill/>
              </a:ln>
              <a:solidFill>
                <a:prstClr val="black"/>
              </a:solidFill>
              <a:effectLst/>
              <a:uLnTx/>
              <a:uFillTx/>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mn-ea"/>
              </a:rPr>
              <a:t>（内訳）</a:t>
            </a:r>
            <a:r>
              <a:rPr kumimoji="1" lang="ja-JP" altLang="en-US" sz="2800" b="0" i="0" u="none" strike="noStrike" kern="1200" cap="none" spc="0" normalizeH="0" noProof="0" dirty="0">
                <a:ln>
                  <a:noFill/>
                </a:ln>
                <a:solidFill>
                  <a:prstClr val="black"/>
                </a:solidFill>
                <a:effectLst/>
                <a:uLnTx/>
                <a:uFillTx/>
                <a:latin typeface="+mn-ea"/>
              </a:rPr>
              <a:t>   </a:t>
            </a:r>
            <a:r>
              <a:rPr kumimoji="1" lang="en-US" altLang="ja-JP" sz="2800" b="0" i="0" u="none" strike="noStrike" kern="1200" cap="none" spc="0" normalizeH="0" noProof="0" dirty="0">
                <a:ln>
                  <a:noFill/>
                </a:ln>
                <a:solidFill>
                  <a:prstClr val="black"/>
                </a:solidFill>
                <a:effectLst/>
                <a:uLnTx/>
                <a:uFillTx/>
                <a:latin typeface="+mn-ea"/>
              </a:rPr>
              <a:t>	</a:t>
            </a:r>
            <a:r>
              <a:rPr kumimoji="1" lang="ja-JP" altLang="en-US" sz="2800" b="0" i="0" u="none" strike="noStrike" kern="1200" cap="none" spc="0" normalizeH="0" baseline="0" noProof="0" dirty="0">
                <a:ln>
                  <a:noFill/>
                </a:ln>
                <a:solidFill>
                  <a:prstClr val="black"/>
                </a:solidFill>
                <a:effectLst/>
                <a:uLnTx/>
                <a:uFillTx/>
                <a:latin typeface="+mn-ea"/>
              </a:rPr>
              <a:t>司法書士料金</a:t>
            </a:r>
            <a:r>
              <a:rPr kumimoji="1" lang="en-US" altLang="ja-JP" sz="2800" b="0" i="0" u="none" strike="noStrike" kern="1200" cap="none" spc="0" normalizeH="0" baseline="0" noProof="0" dirty="0">
                <a:ln>
                  <a:noFill/>
                </a:ln>
                <a:solidFill>
                  <a:prstClr val="black"/>
                </a:solidFill>
                <a:effectLst/>
                <a:uLnTx/>
                <a:uFillTx/>
                <a:latin typeface="+mn-ea"/>
              </a:rPr>
              <a:t>		15,750</a:t>
            </a:r>
            <a:r>
              <a:rPr kumimoji="1" lang="ja-JP" altLang="en-US" sz="2800" b="0" i="0" u="none" strike="noStrike" kern="1200" cap="none" spc="0" normalizeH="0" baseline="0" noProof="0" dirty="0">
                <a:ln>
                  <a:noFill/>
                </a:ln>
                <a:solidFill>
                  <a:prstClr val="black"/>
                </a:solidFill>
                <a:effectLst/>
                <a:uLnTx/>
                <a:uFillTx/>
                <a:latin typeface="+mn-ea"/>
              </a:rPr>
              <a:t>円</a:t>
            </a:r>
            <a:endParaRPr kumimoji="1" lang="en-US" altLang="ja-JP" sz="2800" b="0" i="0" u="none" strike="noStrike" kern="1200" cap="none" spc="0" normalizeH="0" baseline="0" noProof="0" dirty="0">
              <a:ln>
                <a:noFill/>
              </a:ln>
              <a:solidFill>
                <a:prstClr val="black"/>
              </a:solidFill>
              <a:effectLst/>
              <a:uLnTx/>
              <a:uFillTx/>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mn-ea"/>
              </a:rPr>
              <a:t>             </a:t>
            </a:r>
            <a:r>
              <a:rPr kumimoji="1" lang="en-US" altLang="ja-JP" sz="2800" b="0" i="0" u="none" strike="noStrike" kern="1200" cap="none" spc="0" normalizeH="0" baseline="0" noProof="0" dirty="0">
                <a:ln>
                  <a:noFill/>
                </a:ln>
                <a:solidFill>
                  <a:prstClr val="black"/>
                </a:solidFill>
                <a:effectLst/>
                <a:uLnTx/>
                <a:uFillTx/>
                <a:latin typeface="+mn-ea"/>
              </a:rPr>
              <a:t>	</a:t>
            </a:r>
            <a:r>
              <a:rPr kumimoji="1" lang="ja-JP" altLang="en-US" sz="2800" b="0" i="0" u="none" strike="noStrike" kern="1200" cap="none" spc="0" normalizeH="0" baseline="0" noProof="0" dirty="0">
                <a:ln>
                  <a:noFill/>
                </a:ln>
                <a:solidFill>
                  <a:prstClr val="black"/>
                </a:solidFill>
                <a:effectLst/>
                <a:uLnTx/>
                <a:uFillTx/>
                <a:latin typeface="+mn-ea"/>
              </a:rPr>
              <a:t>行政書士報酬</a:t>
            </a:r>
            <a:r>
              <a:rPr kumimoji="1" lang="en-US" altLang="ja-JP" sz="2800" b="0" i="0" u="none" strike="noStrike" kern="1200" cap="none" spc="0" normalizeH="0" baseline="0" noProof="0" dirty="0">
                <a:ln>
                  <a:noFill/>
                </a:ln>
                <a:solidFill>
                  <a:prstClr val="black"/>
                </a:solidFill>
                <a:effectLst/>
                <a:uLnTx/>
                <a:uFillTx/>
                <a:latin typeface="+mn-ea"/>
              </a:rPr>
              <a:t>		6,300</a:t>
            </a:r>
            <a:r>
              <a:rPr kumimoji="1" lang="ja-JP" altLang="en-US" sz="2800" b="0" i="0" u="none" strike="noStrike" kern="1200" cap="none" spc="0" normalizeH="0" baseline="0" noProof="0" dirty="0">
                <a:ln>
                  <a:noFill/>
                </a:ln>
                <a:solidFill>
                  <a:prstClr val="black"/>
                </a:solidFill>
                <a:effectLst/>
                <a:uLnTx/>
                <a:uFillTx/>
                <a:latin typeface="+mn-ea"/>
              </a:rPr>
              <a:t>円</a:t>
            </a:r>
            <a:endParaRPr kumimoji="1" lang="en-US" altLang="ja-JP" sz="2800" b="0" i="0" u="none" strike="noStrike" kern="1200" cap="none" spc="0" normalizeH="0" baseline="0" noProof="0" dirty="0">
              <a:ln>
                <a:noFill/>
              </a:ln>
              <a:solidFill>
                <a:prstClr val="black"/>
              </a:solidFill>
              <a:effectLst/>
              <a:uLnTx/>
              <a:uFillTx/>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mn-ea"/>
              </a:rPr>
              <a:t>             </a:t>
            </a:r>
            <a:r>
              <a:rPr kumimoji="1" lang="en-US" altLang="ja-JP" sz="2800" b="0" i="0" u="none" strike="noStrike" kern="1200" cap="none" spc="0" normalizeH="0" baseline="0" noProof="0" dirty="0">
                <a:ln>
                  <a:noFill/>
                </a:ln>
                <a:solidFill>
                  <a:prstClr val="black"/>
                </a:solidFill>
                <a:effectLst/>
                <a:uLnTx/>
                <a:uFillTx/>
                <a:latin typeface="+mn-ea"/>
              </a:rPr>
              <a:t>	</a:t>
            </a:r>
            <a:r>
              <a:rPr kumimoji="1" lang="ja-JP" altLang="en-US" sz="2800" b="0" i="0" u="none" strike="noStrike" kern="1200" cap="none" spc="0" normalizeH="0" baseline="0" noProof="0" dirty="0">
                <a:ln>
                  <a:noFill/>
                </a:ln>
                <a:solidFill>
                  <a:prstClr val="black"/>
                </a:solidFill>
                <a:effectLst/>
                <a:uLnTx/>
                <a:uFillTx/>
                <a:latin typeface="+mn-ea"/>
              </a:rPr>
              <a:t>登録免許税</a:t>
            </a:r>
            <a:r>
              <a:rPr kumimoji="1" lang="en-US" altLang="ja-JP" sz="2800" b="0" i="0" u="none" strike="noStrike" kern="1200" cap="none" spc="0" normalizeH="0" baseline="0" noProof="0" dirty="0">
                <a:ln>
                  <a:noFill/>
                </a:ln>
                <a:solidFill>
                  <a:prstClr val="black"/>
                </a:solidFill>
                <a:effectLst/>
                <a:uLnTx/>
                <a:uFillTx/>
                <a:latin typeface="+mn-ea"/>
              </a:rPr>
              <a:t>		60,000</a:t>
            </a:r>
            <a:r>
              <a:rPr kumimoji="1" lang="ja-JP" altLang="en-US" sz="2800" b="0" i="0" u="none" strike="noStrike" kern="1200" cap="none" spc="0" normalizeH="0" baseline="0" noProof="0" dirty="0">
                <a:ln>
                  <a:noFill/>
                </a:ln>
                <a:solidFill>
                  <a:prstClr val="black"/>
                </a:solidFill>
                <a:effectLst/>
                <a:uLnTx/>
                <a:uFillTx/>
                <a:latin typeface="+mn-ea"/>
              </a:rPr>
              <a:t>円</a:t>
            </a:r>
            <a:endParaRPr kumimoji="1" lang="en-US" altLang="ja-JP" sz="2800" b="0" i="0" u="none" strike="noStrike" kern="1200" cap="none" spc="0" normalizeH="0" baseline="0" noProof="0" dirty="0">
              <a:ln>
                <a:noFill/>
              </a:ln>
              <a:solidFill>
                <a:prstClr val="black"/>
              </a:solidFill>
              <a:effectLst/>
              <a:uLnTx/>
              <a:uFillTx/>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none" strike="noStrike" kern="1200" cap="none" spc="0" normalizeH="0" baseline="0" noProof="0" dirty="0">
                <a:ln>
                  <a:noFill/>
                </a:ln>
                <a:solidFill>
                  <a:prstClr val="black"/>
                </a:solidFill>
                <a:effectLst/>
                <a:uLnTx/>
                <a:uFillTx/>
                <a:latin typeface="+mn-ea"/>
              </a:rPr>
              <a:t>             </a:t>
            </a:r>
            <a:r>
              <a:rPr kumimoji="1" lang="en-US" altLang="ja-JP" sz="2800" b="0" i="0" u="none" strike="noStrike" kern="1200" cap="none" spc="0" normalizeH="0" baseline="0" noProof="0" dirty="0">
                <a:ln>
                  <a:noFill/>
                </a:ln>
                <a:solidFill>
                  <a:prstClr val="black"/>
                </a:solidFill>
                <a:effectLst/>
                <a:uLnTx/>
                <a:uFillTx/>
                <a:latin typeface="+mn-ea"/>
              </a:rPr>
              <a:t>	</a:t>
            </a:r>
            <a:r>
              <a:rPr kumimoji="1" lang="ja-JP" altLang="en-US" sz="2800" b="0" i="0" u="none" strike="noStrike" kern="1200" cap="none" spc="0" normalizeH="0" baseline="0" noProof="0" dirty="0">
                <a:ln>
                  <a:noFill/>
                </a:ln>
                <a:solidFill>
                  <a:prstClr val="black"/>
                </a:solidFill>
                <a:effectLst/>
                <a:uLnTx/>
                <a:uFillTx/>
                <a:latin typeface="+mn-ea"/>
              </a:rPr>
              <a:t>登記簿謄本代</a:t>
            </a:r>
            <a:r>
              <a:rPr kumimoji="1" lang="en-US" altLang="ja-JP" sz="2800" b="0" i="0" u="none" strike="noStrike" kern="1200" cap="none" spc="0" normalizeH="0" baseline="0" noProof="0" dirty="0">
                <a:ln>
                  <a:noFill/>
                </a:ln>
                <a:solidFill>
                  <a:prstClr val="black"/>
                </a:solidFill>
                <a:effectLst/>
                <a:uLnTx/>
                <a:uFillTx/>
                <a:latin typeface="+mn-ea"/>
              </a:rPr>
              <a:t>		1,000</a:t>
            </a:r>
            <a:r>
              <a:rPr kumimoji="1" lang="ja-JP" altLang="en-US" sz="2800" b="0" i="0" u="none" strike="noStrike" kern="1200" cap="none" spc="0" normalizeH="0" baseline="0" noProof="0" dirty="0">
                <a:ln>
                  <a:noFill/>
                </a:ln>
                <a:solidFill>
                  <a:prstClr val="black"/>
                </a:solidFill>
                <a:effectLst/>
                <a:uLnTx/>
                <a:uFillTx/>
                <a:latin typeface="+mn-ea"/>
              </a:rPr>
              <a:t>円</a:t>
            </a:r>
            <a:r>
              <a:rPr kumimoji="1" lang="en-US" altLang="ja-JP" sz="2800" b="0" i="0" u="none" strike="noStrike" kern="1200" cap="none" spc="0" normalizeH="0" baseline="0" noProof="0" dirty="0">
                <a:ln>
                  <a:noFill/>
                </a:ln>
                <a:solidFill>
                  <a:prstClr val="black"/>
                </a:solidFill>
                <a:effectLst/>
                <a:uLnTx/>
                <a:uFillTx/>
                <a:latin typeface="+mn-ea"/>
              </a:rPr>
              <a:t>		</a:t>
            </a:r>
            <a:r>
              <a:rPr kumimoji="1" lang="ja-JP" altLang="en-US" sz="28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n-ea"/>
              </a:rPr>
              <a:t>計</a:t>
            </a:r>
            <a:r>
              <a:rPr kumimoji="1" lang="en-US" altLang="ja-JP" sz="28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n-ea"/>
              </a:rPr>
              <a:t>	83,050</a:t>
            </a:r>
            <a:r>
              <a:rPr kumimoji="1" lang="ja-JP" altLang="en-US" sz="28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n-ea"/>
              </a:rPr>
              <a:t>円</a:t>
            </a:r>
            <a:endParaRPr lang="en-US" altLang="ja-JP" b="1" u="sng" dirty="0">
              <a:solidFill>
                <a:prstClr val="black"/>
              </a:solidFill>
              <a:effectLst>
                <a:outerShdw blurRad="38100" dist="38100" dir="2700000" algn="tl">
                  <a:srgbClr val="000000">
                    <a:alpha val="43137"/>
                  </a:srgbClr>
                </a:outerShdw>
              </a:effectLst>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800" i="0"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n-ea"/>
              </a:rPr>
              <a:t>(4)</a:t>
            </a:r>
            <a:r>
              <a:rPr kumimoji="1" lang="ja-JP" altLang="en-US" sz="2800" b="1" i="0" u="none" strike="noStrike" kern="1200" cap="none" spc="0" normalizeH="0" baseline="0" noProof="0" dirty="0">
                <a:ln>
                  <a:noFill/>
                </a:ln>
                <a:solidFill>
                  <a:prstClr val="black"/>
                </a:solidFill>
                <a:effectLst/>
                <a:uLnTx/>
                <a:uFillTx/>
                <a:latin typeface="+mn-ea"/>
              </a:rPr>
              <a:t>その他費用 </a:t>
            </a:r>
            <a:endParaRPr kumimoji="1" lang="en-US" altLang="ja-JP" sz="2800" b="1" i="0" u="none" strike="noStrike" kern="1200" cap="none" spc="0" normalizeH="0" baseline="0" noProof="0" dirty="0">
              <a:ln>
                <a:noFill/>
              </a:ln>
              <a:solidFill>
                <a:prstClr val="black"/>
              </a:solidFill>
              <a:effectLst/>
              <a:uLnTx/>
              <a:uFillTx/>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i="0" u="none" strike="noStrike" kern="1200" cap="none" spc="0" normalizeH="0" baseline="0" noProof="0" dirty="0">
                <a:ln>
                  <a:noFill/>
                </a:ln>
                <a:solidFill>
                  <a:prstClr val="black"/>
                </a:solidFill>
                <a:effectLst/>
                <a:uLnTx/>
                <a:uFillTx/>
                <a:latin typeface="+mn-ea"/>
              </a:rPr>
              <a:t>（振込手数料、消費税、予備費他）</a:t>
            </a:r>
            <a:r>
              <a:rPr kumimoji="1" lang="en-US" altLang="ja-JP" sz="2800" b="1" i="0" u="none" strike="noStrike" kern="1200" cap="none" spc="0" normalizeH="0" baseline="0" noProof="0" dirty="0">
                <a:ln>
                  <a:noFill/>
                </a:ln>
                <a:solidFill>
                  <a:prstClr val="black"/>
                </a:solidFill>
                <a:effectLst/>
                <a:uLnTx/>
                <a:uFillTx/>
                <a:latin typeface="+mn-ea"/>
              </a:rPr>
              <a:t>			</a:t>
            </a:r>
            <a:r>
              <a:rPr kumimoji="1" lang="ja-JP" altLang="en-US" sz="28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n-ea"/>
              </a:rPr>
              <a:t>計</a:t>
            </a:r>
            <a:r>
              <a:rPr kumimoji="1" lang="en-US" altLang="ja-JP" sz="28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n-ea"/>
              </a:rPr>
              <a:t>	75,250</a:t>
            </a:r>
            <a:r>
              <a:rPr kumimoji="1" lang="ja-JP" altLang="en-US" sz="28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n-ea"/>
              </a:rPr>
              <a:t>円</a:t>
            </a:r>
            <a:endParaRPr kumimoji="1" lang="en-US" altLang="ja-JP" sz="2800" b="1" i="0"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n-ea"/>
            </a:endParaRPr>
          </a:p>
          <a:p>
            <a:pPr marL="0" lvl="0" indent="0">
              <a:buNone/>
              <a:defRPr/>
            </a:pPr>
            <a:r>
              <a:rPr lang="en-US" altLang="ja-JP" sz="2800" b="1" dirty="0">
                <a:solidFill>
                  <a:prstClr val="black"/>
                </a:solidFill>
                <a:effectLst>
                  <a:outerShdw blurRad="38100" dist="38100" dir="2700000" algn="tl">
                    <a:srgbClr val="000000">
                      <a:alpha val="43137"/>
                    </a:srgbClr>
                  </a:outerShdw>
                </a:effectLst>
                <a:latin typeface="+mn-ea"/>
              </a:rPr>
              <a:t>							</a:t>
            </a:r>
            <a:r>
              <a:rPr lang="ja-JP" altLang="en-US" sz="2800" b="1" u="sng" dirty="0">
                <a:solidFill>
                  <a:prstClr val="black"/>
                </a:solidFill>
                <a:effectLst>
                  <a:outerShdw blurRad="38100" dist="38100" dir="2700000" algn="tl">
                    <a:srgbClr val="000000">
                      <a:alpha val="43137"/>
                    </a:srgbClr>
                  </a:outerShdw>
                </a:effectLst>
                <a:latin typeface="+mn-ea"/>
              </a:rPr>
              <a:t>計</a:t>
            </a:r>
            <a:r>
              <a:rPr lang="en-US" altLang="ja-JP" sz="2800" b="1" u="sng" dirty="0">
                <a:solidFill>
                  <a:prstClr val="black"/>
                </a:solidFill>
                <a:effectLst>
                  <a:outerShdw blurRad="38100" dist="38100" dir="2700000" algn="tl">
                    <a:srgbClr val="000000">
                      <a:alpha val="43137"/>
                    </a:srgbClr>
                  </a:outerShdw>
                </a:effectLst>
                <a:latin typeface="+mn-ea"/>
              </a:rPr>
              <a:t>       230,000</a:t>
            </a:r>
            <a:r>
              <a:rPr lang="ja-JP" altLang="en-US" sz="2800" b="1" u="sng" dirty="0">
                <a:solidFill>
                  <a:prstClr val="black"/>
                </a:solidFill>
                <a:effectLst>
                  <a:outerShdw blurRad="38100" dist="38100" dir="2700000" algn="tl">
                    <a:srgbClr val="000000">
                      <a:alpha val="43137"/>
                    </a:srgbClr>
                  </a:outerShdw>
                </a:effectLst>
                <a:latin typeface="+mn-ea"/>
              </a:rPr>
              <a:t>円</a:t>
            </a:r>
            <a:endParaRPr kumimoji="1" lang="en-US" altLang="ja-JP" sz="28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n-ea"/>
            </a:endParaRPr>
          </a:p>
          <a:p>
            <a:pPr marL="0" indent="0">
              <a:buNone/>
            </a:pPr>
            <a:endParaRPr kumimoji="1" lang="ja-JP" altLang="en-US" dirty="0"/>
          </a:p>
        </p:txBody>
      </p:sp>
    </p:spTree>
    <p:extLst>
      <p:ext uri="{BB962C8B-B14F-4D97-AF65-F5344CB8AC3E}">
        <p14:creationId xmlns:p14="http://schemas.microsoft.com/office/powerpoint/2010/main" val="2625878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B07A70-FAC2-4936-AE4A-0A37229BF7DE}"/>
              </a:ext>
            </a:extLst>
          </p:cNvPr>
          <p:cNvSpPr>
            <a:spLocks noGrp="1"/>
          </p:cNvSpPr>
          <p:nvPr>
            <p:ph type="title"/>
          </p:nvPr>
        </p:nvSpPr>
        <p:spPr/>
        <p:txBody>
          <a:bodyPr/>
          <a:lstStyle/>
          <a:p>
            <a:r>
              <a:rPr lang="ja-JP" altLang="en-US" sz="4400" b="1" dirty="0">
                <a:solidFill>
                  <a:srgbClr val="0070C0"/>
                </a:solidFill>
                <a:latin typeface="+mn-ea"/>
              </a:rPr>
              <a:t>設立後の年間運営予算</a:t>
            </a:r>
            <a:endParaRPr kumimoji="1" lang="ja-JP" altLang="en-US" dirty="0"/>
          </a:p>
        </p:txBody>
      </p:sp>
      <p:sp>
        <p:nvSpPr>
          <p:cNvPr id="3" name="コンテンツ プレースホルダー 2">
            <a:extLst>
              <a:ext uri="{FF2B5EF4-FFF2-40B4-BE49-F238E27FC236}">
                <a16:creationId xmlns:a16="http://schemas.microsoft.com/office/drawing/2014/main" id="{57D55BA9-8183-41A3-90D4-0C8631BD044A}"/>
              </a:ext>
            </a:extLst>
          </p:cNvPr>
          <p:cNvSpPr>
            <a:spLocks noGrp="1"/>
          </p:cNvSpPr>
          <p:nvPr>
            <p:ph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800" b="1" i="0" u="none" strike="noStrike" kern="1200" cap="none" spc="0" normalizeH="0" baseline="0" noProof="0" dirty="0">
                <a:ln>
                  <a:noFill/>
                </a:ln>
                <a:solidFill>
                  <a:prstClr val="black"/>
                </a:solidFill>
                <a:effectLst/>
                <a:uLnTx/>
                <a:uFillTx/>
                <a:latin typeface="+mn-ea"/>
              </a:rPr>
              <a:t>(1)</a:t>
            </a:r>
            <a:r>
              <a:rPr kumimoji="1" lang="ja-JP" altLang="en-US" sz="2800" b="1" i="0" u="none" strike="noStrike" kern="1200" cap="none" spc="0" normalizeH="0" baseline="0" noProof="0" dirty="0">
                <a:ln>
                  <a:noFill/>
                </a:ln>
                <a:solidFill>
                  <a:prstClr val="black"/>
                </a:solidFill>
                <a:effectLst/>
                <a:uLnTx/>
                <a:uFillTx/>
                <a:latin typeface="+mn-ea"/>
              </a:rPr>
              <a:t>法人税</a:t>
            </a:r>
            <a:r>
              <a:rPr lang="ja-JP" altLang="en-US" sz="2800" b="1" dirty="0">
                <a:solidFill>
                  <a:prstClr val="black"/>
                </a:solidFill>
                <a:latin typeface="+mn-ea"/>
              </a:rPr>
              <a:t>　</a:t>
            </a:r>
            <a:r>
              <a:rPr kumimoji="1" lang="ja-JP" altLang="en-US" sz="2800" b="1" i="0" u="none" strike="noStrike" kern="1200" cap="none" spc="0" normalizeH="0" baseline="0" noProof="0" dirty="0">
                <a:ln>
                  <a:noFill/>
                </a:ln>
                <a:solidFill>
                  <a:prstClr val="black"/>
                </a:solidFill>
                <a:effectLst/>
                <a:uLnTx/>
                <a:uFillTx/>
                <a:latin typeface="+mn-ea"/>
              </a:rPr>
              <a:t>現時点で収益事業で</a:t>
            </a:r>
            <a:r>
              <a:rPr lang="ja-JP" altLang="en-US" sz="2800" b="1" noProof="0" dirty="0">
                <a:solidFill>
                  <a:prstClr val="black"/>
                </a:solidFill>
                <a:latin typeface="+mn-ea"/>
              </a:rPr>
              <a:t>所得が</a:t>
            </a:r>
            <a:r>
              <a:rPr kumimoji="1" lang="ja-JP" altLang="en-US" sz="2800" b="1" i="0" u="none" strike="noStrike" kern="1200" cap="none" spc="0" normalizeH="0" baseline="0" noProof="0" dirty="0">
                <a:ln>
                  <a:noFill/>
                </a:ln>
                <a:solidFill>
                  <a:prstClr val="black"/>
                </a:solidFill>
                <a:effectLst/>
                <a:uLnTx/>
                <a:uFillTx/>
                <a:latin typeface="+mn-ea"/>
              </a:rPr>
              <a:t>生じないため非課税</a:t>
            </a:r>
            <a:endParaRPr kumimoji="1" lang="en-US" altLang="ja-JP" sz="2800" b="1" i="0" u="none" strike="noStrike" kern="1200" cap="none" spc="0" normalizeH="0" baseline="0" noProof="0" dirty="0">
              <a:ln>
                <a:noFill/>
              </a:ln>
              <a:solidFill>
                <a:prstClr val="black"/>
              </a:solidFill>
              <a:effectLst/>
              <a:uLnTx/>
              <a:uFillTx/>
              <a:latin typeface="+mn-ea"/>
            </a:endParaRPr>
          </a:p>
          <a:p>
            <a:pPr marL="0" lvl="0" indent="0">
              <a:buNone/>
              <a:defRPr/>
            </a:pPr>
            <a:r>
              <a:rPr kumimoji="1" lang="en-US" altLang="ja-JP" sz="2800" b="1" i="0" u="none" strike="noStrike" kern="1200" cap="none" spc="0" normalizeH="0" baseline="0" noProof="0" dirty="0">
                <a:ln>
                  <a:noFill/>
                </a:ln>
                <a:solidFill>
                  <a:prstClr val="black"/>
                </a:solidFill>
                <a:effectLst/>
                <a:uLnTx/>
                <a:uFillTx/>
                <a:latin typeface="+mn-ea"/>
              </a:rPr>
              <a:t>(2)</a:t>
            </a:r>
            <a:r>
              <a:rPr kumimoji="1" lang="ja-JP" altLang="en-US" sz="2800" b="1" i="0" u="none" strike="noStrike" kern="1200" cap="none" spc="0" normalizeH="0" baseline="0" noProof="0" dirty="0">
                <a:ln>
                  <a:noFill/>
                </a:ln>
                <a:solidFill>
                  <a:prstClr val="black"/>
                </a:solidFill>
                <a:effectLst/>
                <a:uLnTx/>
                <a:uFillTx/>
                <a:latin typeface="+mn-ea"/>
              </a:rPr>
              <a:t>法人事業税</a:t>
            </a:r>
            <a:r>
              <a:rPr lang="ja-JP" altLang="en-US" sz="2800" b="1" dirty="0">
                <a:solidFill>
                  <a:prstClr val="black"/>
                </a:solidFill>
                <a:latin typeface="+mn-ea"/>
              </a:rPr>
              <a:t>　現時点で収益事業で所得が生じないため非課税</a:t>
            </a:r>
            <a:endParaRPr kumimoji="1" lang="en-US" altLang="ja-JP" sz="28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800" b="1" i="0" u="none" strike="noStrike" kern="1200" cap="none" spc="0" normalizeH="0" baseline="0" noProof="0" dirty="0">
                <a:ln>
                  <a:noFill/>
                </a:ln>
                <a:solidFill>
                  <a:prstClr val="black"/>
                </a:solidFill>
                <a:effectLst/>
                <a:uLnTx/>
                <a:uFillTx/>
                <a:latin typeface="+mn-ea"/>
              </a:rPr>
              <a:t>(3)</a:t>
            </a:r>
            <a:r>
              <a:rPr kumimoji="1" lang="ja-JP" altLang="en-US" sz="2800" b="1" i="0" u="none" strike="noStrike" kern="1200" cap="none" spc="0" normalizeH="0" baseline="0" noProof="0" dirty="0">
                <a:ln>
                  <a:noFill/>
                </a:ln>
                <a:solidFill>
                  <a:prstClr val="black"/>
                </a:solidFill>
                <a:effectLst/>
                <a:uLnTx/>
                <a:uFillTx/>
                <a:latin typeface="+mn-ea"/>
              </a:rPr>
              <a:t>法人住民税　</a:t>
            </a:r>
            <a:r>
              <a:rPr kumimoji="1" lang="en-US" altLang="ja-JP" sz="2800" b="1" i="0" u="none" strike="noStrike" kern="1200" cap="none" spc="0" normalizeH="0" baseline="0" noProof="0" dirty="0">
                <a:ln>
                  <a:noFill/>
                </a:ln>
                <a:solidFill>
                  <a:prstClr val="black"/>
                </a:solidFill>
                <a:effectLst/>
                <a:uLnTx/>
                <a:uFillTx/>
                <a:latin typeface="+mn-ea"/>
              </a:rPr>
              <a:t>70,000</a:t>
            </a:r>
            <a:r>
              <a:rPr kumimoji="1" lang="ja-JP" altLang="en-US" sz="2800" b="1" i="0" u="none" strike="noStrike" kern="1200" cap="none" spc="0" normalizeH="0" baseline="0" noProof="0" dirty="0">
                <a:ln>
                  <a:noFill/>
                </a:ln>
                <a:solidFill>
                  <a:prstClr val="black"/>
                </a:solidFill>
                <a:effectLst/>
                <a:uLnTx/>
                <a:uFillTx/>
                <a:latin typeface="+mn-ea"/>
              </a:rPr>
              <a:t>円</a:t>
            </a:r>
            <a:endParaRPr kumimoji="1" lang="en-US" altLang="ja-JP" sz="2800" b="1" i="0" u="none" strike="noStrike" kern="1200" cap="none" spc="0" normalizeH="0" baseline="0" noProof="0" dirty="0">
              <a:ln>
                <a:noFill/>
              </a:ln>
              <a:solidFill>
                <a:prstClr val="black"/>
              </a:solidFill>
              <a:effectLst/>
              <a:uLnTx/>
              <a:uFillTx/>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800" b="1" dirty="0">
                <a:solidFill>
                  <a:prstClr val="black"/>
                </a:solidFill>
                <a:latin typeface="+mn-ea"/>
              </a:rPr>
              <a:t>(4)</a:t>
            </a:r>
            <a:r>
              <a:rPr kumimoji="1" lang="ja-JP" altLang="en-US" sz="2800" b="1" i="0" u="none" strike="noStrike" kern="1200" cap="none" spc="0" normalizeH="0" baseline="0" noProof="0" dirty="0">
                <a:ln>
                  <a:noFill/>
                </a:ln>
                <a:solidFill>
                  <a:prstClr val="black"/>
                </a:solidFill>
                <a:effectLst/>
                <a:uLnTx/>
                <a:uFillTx/>
                <a:latin typeface="+mn-ea"/>
              </a:rPr>
              <a:t>消費税　年間課税売上が</a:t>
            </a:r>
            <a:r>
              <a:rPr kumimoji="1" lang="en-US" altLang="ja-JP" sz="2800" b="1" i="0" u="none" strike="noStrike" kern="1200" cap="none" spc="0" normalizeH="0" baseline="0" noProof="0" dirty="0">
                <a:ln>
                  <a:noFill/>
                </a:ln>
                <a:solidFill>
                  <a:prstClr val="black"/>
                </a:solidFill>
                <a:effectLst/>
                <a:uLnTx/>
                <a:uFillTx/>
                <a:latin typeface="+mn-ea"/>
              </a:rPr>
              <a:t>1000</a:t>
            </a:r>
            <a:r>
              <a:rPr kumimoji="1" lang="ja-JP" altLang="en-US" sz="2800" b="1" i="0" u="none" strike="noStrike" kern="1200" cap="none" spc="0" normalizeH="0" baseline="0" noProof="0" dirty="0">
                <a:ln>
                  <a:noFill/>
                </a:ln>
                <a:solidFill>
                  <a:prstClr val="black"/>
                </a:solidFill>
                <a:effectLst/>
                <a:uLnTx/>
                <a:uFillTx/>
                <a:latin typeface="+mn-ea"/>
              </a:rPr>
              <a:t>万円以下なので免税</a:t>
            </a:r>
            <a:endParaRPr lang="en-US" altLang="ja-JP" sz="2800" b="1" dirty="0">
              <a:solidFill>
                <a:prstClr val="black"/>
              </a:solidFill>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800" b="1" dirty="0">
                <a:solidFill>
                  <a:prstClr val="black"/>
                </a:solidFill>
                <a:latin typeface="+mn-ea"/>
              </a:rPr>
              <a:t>(5)</a:t>
            </a:r>
            <a:r>
              <a:rPr kumimoji="1" lang="ja-JP" altLang="en-US" sz="2800" b="1" i="0" u="none" strike="noStrike" kern="1200" cap="none" spc="0" normalizeH="0" baseline="0" noProof="0" dirty="0">
                <a:ln>
                  <a:noFill/>
                </a:ln>
                <a:solidFill>
                  <a:prstClr val="black"/>
                </a:solidFill>
                <a:effectLst/>
                <a:uLnTx/>
                <a:uFillTx/>
                <a:latin typeface="+mn-ea"/>
              </a:rPr>
              <a:t>税理士報酬　</a:t>
            </a:r>
            <a:r>
              <a:rPr kumimoji="1" lang="en-US" altLang="ja-JP" sz="2800" b="1" i="0" u="none" strike="noStrike" kern="1200" cap="none" spc="0" normalizeH="0" baseline="0" noProof="0" dirty="0">
                <a:ln>
                  <a:noFill/>
                </a:ln>
                <a:solidFill>
                  <a:prstClr val="black"/>
                </a:solidFill>
                <a:effectLst/>
                <a:uLnTx/>
                <a:uFillTx/>
                <a:latin typeface="+mn-ea"/>
              </a:rPr>
              <a:t>50,000</a:t>
            </a:r>
            <a:r>
              <a:rPr kumimoji="1" lang="ja-JP" altLang="en-US" sz="2800" b="1" i="0" u="none" strike="noStrike" kern="1200" cap="none" spc="0" normalizeH="0" baseline="0" noProof="0" dirty="0">
                <a:ln>
                  <a:noFill/>
                </a:ln>
                <a:solidFill>
                  <a:prstClr val="black"/>
                </a:solidFill>
                <a:effectLst/>
                <a:uLnTx/>
                <a:uFillTx/>
                <a:latin typeface="+mn-ea"/>
              </a:rPr>
              <a:t>円（決算書・申告書作成）</a:t>
            </a:r>
            <a:endParaRPr lang="en-US" altLang="ja-JP" sz="2800" b="1" dirty="0">
              <a:solidFill>
                <a:prstClr val="black"/>
              </a:solidFill>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800" b="1" dirty="0">
                <a:solidFill>
                  <a:prstClr val="black"/>
                </a:solidFill>
                <a:latin typeface="+mn-ea"/>
              </a:rPr>
              <a:t>(6)</a:t>
            </a:r>
            <a:r>
              <a:rPr kumimoji="1" lang="ja-JP" altLang="en-US" sz="2800" b="1" i="0" u="none" strike="noStrike" kern="1200" cap="none" spc="0" normalizeH="0" baseline="0" noProof="0" dirty="0">
                <a:ln>
                  <a:noFill/>
                </a:ln>
                <a:solidFill>
                  <a:prstClr val="black"/>
                </a:solidFill>
                <a:effectLst/>
                <a:uLnTx/>
                <a:uFillTx/>
                <a:latin typeface="+mn-ea"/>
              </a:rPr>
              <a:t>役員変更登記　</a:t>
            </a:r>
            <a:r>
              <a:rPr kumimoji="1" lang="en-US" altLang="ja-JP" sz="2800" b="1" i="0" u="none" strike="noStrike" kern="1200" cap="none" spc="0" normalizeH="0" baseline="0" noProof="0" dirty="0">
                <a:ln>
                  <a:noFill/>
                </a:ln>
                <a:solidFill>
                  <a:prstClr val="black"/>
                </a:solidFill>
                <a:effectLst/>
                <a:uLnTx/>
                <a:uFillTx/>
                <a:latin typeface="+mn-ea"/>
              </a:rPr>
              <a:t>10,000</a:t>
            </a:r>
            <a:r>
              <a:rPr kumimoji="1" lang="ja-JP" altLang="en-US" sz="2800" b="1" i="0" u="none" strike="noStrike" kern="1200" cap="none" spc="0" normalizeH="0" baseline="0" noProof="0" dirty="0">
                <a:ln>
                  <a:noFill/>
                </a:ln>
                <a:solidFill>
                  <a:prstClr val="black"/>
                </a:solidFill>
                <a:effectLst/>
                <a:uLnTx/>
                <a:uFillTx/>
                <a:latin typeface="+mn-ea"/>
              </a:rPr>
              <a:t>円</a:t>
            </a:r>
            <a:endParaRPr lang="en-US" altLang="ja-JP" sz="2800" b="1" dirty="0">
              <a:solidFill>
                <a:prstClr val="black"/>
              </a:solidFill>
              <a:latin typeface="+mn-ea"/>
            </a:endParaRPr>
          </a:p>
          <a:p>
            <a:pPr marL="0" indent="0">
              <a:buNone/>
              <a:defRPr/>
            </a:pPr>
            <a:r>
              <a:rPr lang="en-US" altLang="ja-JP" sz="2800" b="1" dirty="0">
                <a:solidFill>
                  <a:prstClr val="black"/>
                </a:solidFill>
                <a:latin typeface="+mn-ea"/>
              </a:rPr>
              <a:t>(7)</a:t>
            </a:r>
            <a:r>
              <a:rPr lang="ja-JP" altLang="en-US" sz="2800" b="1" dirty="0">
                <a:solidFill>
                  <a:prstClr val="black"/>
                </a:solidFill>
                <a:latin typeface="+mn-ea"/>
              </a:rPr>
              <a:t>事業所税　非課税</a:t>
            </a:r>
            <a:endParaRPr lang="en-US" altLang="ja-JP" sz="2800" b="1" dirty="0">
              <a:solidFill>
                <a:prstClr val="black"/>
              </a:solidFill>
              <a:latin typeface="+mn-ea"/>
            </a:endParaRPr>
          </a:p>
          <a:p>
            <a:pPr marL="0" indent="0">
              <a:buNone/>
              <a:defRPr/>
            </a:pPr>
            <a:r>
              <a:rPr lang="en-US" altLang="ja-JP" sz="2800" b="1" dirty="0">
                <a:solidFill>
                  <a:prstClr val="black"/>
                </a:solidFill>
                <a:latin typeface="+mn-ea"/>
              </a:rPr>
              <a:t>(8)</a:t>
            </a:r>
            <a:r>
              <a:rPr lang="ja-JP" altLang="en-US" sz="2800" b="1" dirty="0">
                <a:solidFill>
                  <a:prstClr val="black"/>
                </a:solidFill>
                <a:latin typeface="+mn-ea"/>
              </a:rPr>
              <a:t>社会保険料　雇用形態により発生しない</a:t>
            </a:r>
            <a:r>
              <a:rPr lang="en-US" altLang="ja-JP" sz="2800" b="1" dirty="0">
                <a:solidFill>
                  <a:prstClr val="black"/>
                </a:solidFill>
                <a:latin typeface="+mn-ea"/>
              </a:rPr>
              <a:t>	</a:t>
            </a:r>
          </a:p>
          <a:p>
            <a:pPr marL="0" indent="0">
              <a:buNone/>
              <a:defRPr/>
            </a:pPr>
            <a:r>
              <a:rPr lang="en-US" altLang="ja-JP" b="1" dirty="0">
                <a:solidFill>
                  <a:prstClr val="black"/>
                </a:solidFill>
                <a:effectLst>
                  <a:outerShdw blurRad="38100" dist="38100" dir="2700000" algn="tl">
                    <a:srgbClr val="000000">
                      <a:alpha val="43137"/>
                    </a:srgbClr>
                  </a:outerShdw>
                </a:effectLst>
                <a:latin typeface="+mn-ea"/>
              </a:rPr>
              <a:t>								</a:t>
            </a:r>
            <a:r>
              <a:rPr lang="ja-JP" altLang="en-US" sz="2800" b="1" u="sng" dirty="0">
                <a:solidFill>
                  <a:prstClr val="black"/>
                </a:solidFill>
                <a:effectLst>
                  <a:outerShdw blurRad="38100" dist="38100" dir="2700000" algn="tl">
                    <a:srgbClr val="000000">
                      <a:alpha val="43137"/>
                    </a:srgbClr>
                  </a:outerShdw>
                </a:effectLst>
                <a:latin typeface="+mn-ea"/>
              </a:rPr>
              <a:t>計</a:t>
            </a:r>
            <a:r>
              <a:rPr lang="en-US" altLang="ja-JP" sz="2800" b="1" u="sng" dirty="0">
                <a:solidFill>
                  <a:prstClr val="black"/>
                </a:solidFill>
                <a:effectLst>
                  <a:outerShdw blurRad="38100" dist="38100" dir="2700000" algn="tl">
                    <a:srgbClr val="000000">
                      <a:alpha val="43137"/>
                    </a:srgbClr>
                  </a:outerShdw>
                </a:effectLst>
                <a:latin typeface="+mn-ea"/>
              </a:rPr>
              <a:t>       130,000</a:t>
            </a:r>
            <a:r>
              <a:rPr lang="ja-JP" altLang="en-US" sz="2800" b="1" u="sng" dirty="0">
                <a:solidFill>
                  <a:prstClr val="black"/>
                </a:solidFill>
                <a:effectLst>
                  <a:outerShdw blurRad="38100" dist="38100" dir="2700000" algn="tl">
                    <a:srgbClr val="000000">
                      <a:alpha val="43137"/>
                    </a:srgbClr>
                  </a:outerShdw>
                </a:effectLst>
                <a:latin typeface="+mn-ea"/>
              </a:rPr>
              <a:t>円</a:t>
            </a:r>
            <a:endParaRPr kumimoji="1" lang="ja-JP" altLang="en-US" dirty="0"/>
          </a:p>
        </p:txBody>
      </p:sp>
    </p:spTree>
    <p:extLst>
      <p:ext uri="{BB962C8B-B14F-4D97-AF65-F5344CB8AC3E}">
        <p14:creationId xmlns:p14="http://schemas.microsoft.com/office/powerpoint/2010/main" val="336323591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1459</Words>
  <Application>Microsoft Office PowerPoint</Application>
  <PresentationFormat>ワイド画面</PresentationFormat>
  <Paragraphs>126</Paragraphs>
  <Slides>13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13</vt:i4>
      </vt:variant>
    </vt:vector>
  </HeadingPairs>
  <TitlesOfParts>
    <vt:vector size="17" baseType="lpstr">
      <vt:lpstr>游ゴシック</vt:lpstr>
      <vt:lpstr>游ゴシック Light</vt:lpstr>
      <vt:lpstr>Arial</vt:lpstr>
      <vt:lpstr>Office テーマ</vt:lpstr>
      <vt:lpstr>ワイズメンズ国際協会東日本区 法人化について</vt:lpstr>
      <vt:lpstr>任意団体から法人への転換</vt:lpstr>
      <vt:lpstr>今、なぜ法人化が必要か？</vt:lpstr>
      <vt:lpstr>PowerPoint プレゼンテーション</vt:lpstr>
      <vt:lpstr>国際協会の状況と基本的な考え方</vt:lpstr>
      <vt:lpstr>検討の経緯</vt:lpstr>
      <vt:lpstr>法人化計画スケジュール</vt:lpstr>
      <vt:lpstr>設立に要する費用</vt:lpstr>
      <vt:lpstr>設立後の年間運営予算</vt:lpstr>
      <vt:lpstr>一般社団法人定款（案）</vt:lpstr>
      <vt:lpstr>一般社団法人定款（案）</vt:lpstr>
      <vt:lpstr>組織対比図</vt:lpstr>
      <vt:lpstr>メリット・デメリット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ワイズメンズ国際協会東日本区 法人化について</dc:title>
  <dc:creator>大久保 知宏</dc:creator>
  <cp:lastModifiedBy>大久保 知宏</cp:lastModifiedBy>
  <cp:revision>11</cp:revision>
  <dcterms:created xsi:type="dcterms:W3CDTF">2021-03-13T08:43:42Z</dcterms:created>
  <dcterms:modified xsi:type="dcterms:W3CDTF">2021-03-15T23:00:08Z</dcterms:modified>
</cp:coreProperties>
</file>